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
  </p:notesMasterIdLst>
  <p:handoutMasterIdLst>
    <p:handoutMasterId r:id="rId7"/>
  </p:handoutMasterIdLst>
  <p:sldIdLst>
    <p:sldId id="256" r:id="rId5"/>
  </p:sldIdLst>
  <p:sldSz cx="30275213" cy="42803763"/>
  <p:notesSz cx="6858000" cy="9144000"/>
  <p:defaultTextStyle>
    <a:defPPr>
      <a:defRPr lang="en-US"/>
    </a:defPPr>
    <a:lvl1pPr algn="l" defTabSz="2085975" rtl="0" eaLnBrk="0" fontAlgn="base" hangingPunct="0">
      <a:spcBef>
        <a:spcPct val="0"/>
      </a:spcBef>
      <a:spcAft>
        <a:spcPct val="0"/>
      </a:spcAft>
      <a:defRPr sz="10900" kern="1200">
        <a:solidFill>
          <a:schemeClr val="tx1"/>
        </a:solidFill>
        <a:latin typeface="Calibri" panose="020F0502020204030204" pitchFamily="34" charset="0"/>
        <a:ea typeface="MS PGothic" panose="020B0600070205080204" pitchFamily="34" charset="-128"/>
        <a:cs typeface="+mn-cs"/>
      </a:defRPr>
    </a:lvl1pPr>
    <a:lvl2pPr marL="2085975" indent="-1644650" algn="l" defTabSz="2085975" rtl="0" eaLnBrk="0" fontAlgn="base" hangingPunct="0">
      <a:spcBef>
        <a:spcPct val="0"/>
      </a:spcBef>
      <a:spcAft>
        <a:spcPct val="0"/>
      </a:spcAft>
      <a:defRPr sz="10900" kern="1200">
        <a:solidFill>
          <a:schemeClr val="tx1"/>
        </a:solidFill>
        <a:latin typeface="Calibri" panose="020F0502020204030204" pitchFamily="34" charset="0"/>
        <a:ea typeface="MS PGothic" panose="020B0600070205080204" pitchFamily="34" charset="-128"/>
        <a:cs typeface="+mn-cs"/>
      </a:defRPr>
    </a:lvl2pPr>
    <a:lvl3pPr marL="4173538" indent="-3290888" algn="l" defTabSz="2085975" rtl="0" eaLnBrk="0" fontAlgn="base" hangingPunct="0">
      <a:spcBef>
        <a:spcPct val="0"/>
      </a:spcBef>
      <a:spcAft>
        <a:spcPct val="0"/>
      </a:spcAft>
      <a:defRPr sz="10900" kern="1200">
        <a:solidFill>
          <a:schemeClr val="tx1"/>
        </a:solidFill>
        <a:latin typeface="Calibri" panose="020F0502020204030204" pitchFamily="34" charset="0"/>
        <a:ea typeface="MS PGothic" panose="020B0600070205080204" pitchFamily="34" charset="-128"/>
        <a:cs typeface="+mn-cs"/>
      </a:defRPr>
    </a:lvl3pPr>
    <a:lvl4pPr marL="6262688" indent="-4937125" algn="l" defTabSz="2085975" rtl="0" eaLnBrk="0" fontAlgn="base" hangingPunct="0">
      <a:spcBef>
        <a:spcPct val="0"/>
      </a:spcBef>
      <a:spcAft>
        <a:spcPct val="0"/>
      </a:spcAft>
      <a:defRPr sz="10900" kern="1200">
        <a:solidFill>
          <a:schemeClr val="tx1"/>
        </a:solidFill>
        <a:latin typeface="Calibri" panose="020F0502020204030204" pitchFamily="34" charset="0"/>
        <a:ea typeface="MS PGothic" panose="020B0600070205080204" pitchFamily="34" charset="-128"/>
        <a:cs typeface="+mn-cs"/>
      </a:defRPr>
    </a:lvl4pPr>
    <a:lvl5pPr marL="8348663" indent="-6581775" algn="l" defTabSz="2085975" rtl="0" eaLnBrk="0" fontAlgn="base" hangingPunct="0">
      <a:spcBef>
        <a:spcPct val="0"/>
      </a:spcBef>
      <a:spcAft>
        <a:spcPct val="0"/>
      </a:spcAft>
      <a:defRPr sz="109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109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109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109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109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3482">
          <p15:clr>
            <a:srgbClr val="A4A3A4"/>
          </p15:clr>
        </p15:guide>
        <p15:guide id="2" pos="9536">
          <p15:clr>
            <a:srgbClr val="A4A3A4"/>
          </p15:clr>
        </p15:guide>
        <p15:guide id="3" orient="horz" pos="13526">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64298"/>
    <a:srgbClr val="073981"/>
    <a:srgbClr val="004E96"/>
    <a:srgbClr val="00AEDB"/>
    <a:srgbClr val="21ACFF"/>
    <a:srgbClr val="00D8FF"/>
    <a:srgbClr val="E900DE"/>
    <a:srgbClr val="E33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9" autoAdjust="0"/>
    <p:restoredTop sz="94463" autoAdjust="0"/>
  </p:normalViewPr>
  <p:slideViewPr>
    <p:cSldViewPr snapToGrid="0" snapToObjects="1" showGuides="1">
      <p:cViewPr>
        <p:scale>
          <a:sx n="25" d="100"/>
          <a:sy n="25" d="100"/>
        </p:scale>
        <p:origin x="2616" y="16"/>
      </p:cViewPr>
      <p:guideLst>
        <p:guide orient="horz" pos="13482"/>
        <p:guide pos="9536"/>
        <p:guide orient="horz" pos="13526"/>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snapToGrid="0" snapToObjects="1" showGuides="1">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36" tIns="45718" rIns="91436" bIns="45718" numCol="1" anchor="t" anchorCtr="0" compatLnSpc="1">
            <a:prstTxWarp prst="textNoShape">
              <a:avLst/>
            </a:prstTxWarp>
          </a:bodyPr>
          <a:lstStyle>
            <a:lvl1pPr defTabSz="2158909" eaLnBrk="1" hangingPunct="1">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36" tIns="45718" rIns="91436" bIns="45718" numCol="1" anchor="t" anchorCtr="0" compatLnSpc="1">
            <a:prstTxWarp prst="textNoShape">
              <a:avLst/>
            </a:prstTxWarp>
          </a:bodyPr>
          <a:lstStyle>
            <a:lvl1pPr algn="r" eaLnBrk="1" hangingPunct="1">
              <a:defRPr sz="1200" smtClean="0"/>
            </a:lvl1pPr>
          </a:lstStyle>
          <a:p>
            <a:pPr>
              <a:defRPr/>
            </a:pPr>
            <a:fld id="{73638E5E-7E71-4A05-BCE4-17E01BDB1858}" type="datetimeFigureOut">
              <a:rPr lang="en-US"/>
              <a:pPr>
                <a:defRPr/>
              </a:pPr>
              <a:t>9/3/17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36" tIns="45718" rIns="91436" bIns="45718" numCol="1" anchor="b" anchorCtr="0" compatLnSpc="1">
            <a:prstTxWarp prst="textNoShape">
              <a:avLst/>
            </a:prstTxWarp>
          </a:bodyPr>
          <a:lstStyle>
            <a:lvl1pPr defTabSz="2158909" eaLnBrk="1" hangingPunct="1">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36" tIns="45718" rIns="91436" bIns="45718" numCol="1" anchor="b" anchorCtr="0" compatLnSpc="1">
            <a:prstTxWarp prst="textNoShape">
              <a:avLst/>
            </a:prstTxWarp>
          </a:bodyPr>
          <a:lstStyle>
            <a:lvl1pPr algn="r" eaLnBrk="1" hangingPunct="1">
              <a:defRPr sz="1200" smtClean="0"/>
            </a:lvl1pPr>
          </a:lstStyle>
          <a:p>
            <a:pPr>
              <a:defRPr/>
            </a:pPr>
            <a:fld id="{910415E0-119B-4212-8ADD-060878EB1CE2}" type="slidenum">
              <a:rPr lang="en-US"/>
              <a:pPr>
                <a:defRPr/>
              </a:pPr>
              <a:t>‹#›</a:t>
            </a:fld>
            <a:endParaRPr lang="en-US"/>
          </a:p>
        </p:txBody>
      </p:sp>
    </p:spTree>
    <p:extLst>
      <p:ext uri="{BB962C8B-B14F-4D97-AF65-F5344CB8AC3E}">
        <p14:creationId xmlns:p14="http://schemas.microsoft.com/office/powerpoint/2010/main" val="26553681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36" tIns="45718" rIns="91436" bIns="45718" numCol="1" anchor="t" anchorCtr="0" compatLnSpc="1">
            <a:prstTxWarp prst="textNoShape">
              <a:avLst/>
            </a:prstTxWarp>
          </a:bodyPr>
          <a:lstStyle>
            <a:lvl1pPr defTabSz="2158909" eaLnBrk="1" hangingPunct="1">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36" tIns="45718" rIns="91436" bIns="45718" numCol="1" anchor="t" anchorCtr="0" compatLnSpc="1">
            <a:prstTxWarp prst="textNoShape">
              <a:avLst/>
            </a:prstTxWarp>
          </a:bodyPr>
          <a:lstStyle>
            <a:lvl1pPr algn="r" eaLnBrk="1" hangingPunct="1">
              <a:defRPr sz="1200" smtClean="0"/>
            </a:lvl1pPr>
          </a:lstStyle>
          <a:p>
            <a:pPr>
              <a:defRPr/>
            </a:pPr>
            <a:fld id="{687FA4FB-BF1F-47B9-AF90-BE20FF65CDBC}" type="datetimeFigureOut">
              <a:rPr lang="en-US"/>
              <a:pPr>
                <a:defRPr/>
              </a:pPr>
              <a:t>9/3/17</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36" tIns="45718" rIns="91436"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36" tIns="45718" rIns="91436" bIns="45718"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36" tIns="45718" rIns="91436" bIns="45718" numCol="1" anchor="b" anchorCtr="0" compatLnSpc="1">
            <a:prstTxWarp prst="textNoShape">
              <a:avLst/>
            </a:prstTxWarp>
          </a:bodyPr>
          <a:lstStyle>
            <a:lvl1pPr defTabSz="2158909" eaLnBrk="1" hangingPunct="1">
              <a:defRPr sz="1200">
                <a:latin typeface="Calibri" panose="020F0502020204030204" pitchFamily="34" charset="0"/>
                <a:ea typeface="MS PGothic" panose="020B0600070205080204"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6" tIns="45718" rIns="91436" bIns="45718" numCol="1" anchor="b" anchorCtr="0" compatLnSpc="1">
            <a:prstTxWarp prst="textNoShape">
              <a:avLst/>
            </a:prstTxWarp>
          </a:bodyPr>
          <a:lstStyle>
            <a:lvl1pPr algn="r" eaLnBrk="1" hangingPunct="1">
              <a:defRPr sz="1200" smtClean="0"/>
            </a:lvl1pPr>
          </a:lstStyle>
          <a:p>
            <a:pPr>
              <a:defRPr/>
            </a:pPr>
            <a:fld id="{39792D6B-13B3-4D2B-9C17-5256BF741F28}" type="slidenum">
              <a:rPr lang="en-US"/>
              <a:pPr>
                <a:defRPr/>
              </a:pPr>
              <a:t>‹#›</a:t>
            </a:fld>
            <a:endParaRPr lang="en-US"/>
          </a:p>
        </p:txBody>
      </p:sp>
    </p:spTree>
    <p:extLst>
      <p:ext uri="{BB962C8B-B14F-4D97-AF65-F5344CB8AC3E}">
        <p14:creationId xmlns:p14="http://schemas.microsoft.com/office/powerpoint/2010/main" val="1131425418"/>
      </p:ext>
    </p:extLst>
  </p:cSld>
  <p:clrMap bg1="lt1" tx1="dk1" bg2="lt2" tx2="dk2" accent1="accent1" accent2="accent2" accent3="accent3" accent4="accent4" accent5="accent5" accent6="accent6" hlink="hlink" folHlink="folHlink"/>
  <p:hf hdr="0" ftr="0" dt="0"/>
  <p:notesStyle>
    <a:lvl1pPr algn="l" defTabSz="2085975" rtl="0" eaLnBrk="0" fontAlgn="base" hangingPunct="0">
      <a:spcBef>
        <a:spcPct val="30000"/>
      </a:spcBef>
      <a:spcAft>
        <a:spcPct val="0"/>
      </a:spcAft>
      <a:defRPr sz="5500" kern="1200">
        <a:solidFill>
          <a:schemeClr val="tx1"/>
        </a:solidFill>
        <a:latin typeface="+mn-lt"/>
        <a:ea typeface="MS PGothic" pitchFamily="34" charset="-128"/>
        <a:cs typeface="MS PGothic" charset="0"/>
      </a:defRPr>
    </a:lvl1pPr>
    <a:lvl2pPr marL="2085975" algn="l" defTabSz="2085975" rtl="0" eaLnBrk="0" fontAlgn="base" hangingPunct="0">
      <a:spcBef>
        <a:spcPct val="30000"/>
      </a:spcBef>
      <a:spcAft>
        <a:spcPct val="0"/>
      </a:spcAft>
      <a:defRPr sz="5500" kern="1200">
        <a:solidFill>
          <a:schemeClr val="tx1"/>
        </a:solidFill>
        <a:latin typeface="+mn-lt"/>
        <a:ea typeface="MS PGothic" pitchFamily="34" charset="-128"/>
        <a:cs typeface="MS PGothic" charset="0"/>
      </a:defRPr>
    </a:lvl2pPr>
    <a:lvl3pPr marL="4173538" algn="l" defTabSz="2085975" rtl="0" eaLnBrk="0" fontAlgn="base" hangingPunct="0">
      <a:spcBef>
        <a:spcPct val="30000"/>
      </a:spcBef>
      <a:spcAft>
        <a:spcPct val="0"/>
      </a:spcAft>
      <a:defRPr sz="5500" kern="1200">
        <a:solidFill>
          <a:schemeClr val="tx1"/>
        </a:solidFill>
        <a:latin typeface="+mn-lt"/>
        <a:ea typeface="MS PGothic" pitchFamily="34" charset="-128"/>
        <a:cs typeface="MS PGothic" charset="0"/>
      </a:defRPr>
    </a:lvl3pPr>
    <a:lvl4pPr marL="6262688" algn="l" defTabSz="2085975" rtl="0" eaLnBrk="0" fontAlgn="base" hangingPunct="0">
      <a:spcBef>
        <a:spcPct val="30000"/>
      </a:spcBef>
      <a:spcAft>
        <a:spcPct val="0"/>
      </a:spcAft>
      <a:defRPr sz="5500" kern="1200">
        <a:solidFill>
          <a:schemeClr val="tx1"/>
        </a:solidFill>
        <a:latin typeface="+mn-lt"/>
        <a:ea typeface="MS PGothic" pitchFamily="34" charset="-128"/>
        <a:cs typeface="MS PGothic" charset="0"/>
      </a:defRPr>
    </a:lvl4pPr>
    <a:lvl5pPr marL="8348663" algn="l" defTabSz="2085975" rtl="0" eaLnBrk="0" fontAlgn="base" hangingPunct="0">
      <a:spcBef>
        <a:spcPct val="30000"/>
      </a:spcBef>
      <a:spcAft>
        <a:spcPct val="0"/>
      </a:spcAft>
      <a:defRPr sz="5500" kern="1200">
        <a:solidFill>
          <a:schemeClr val="tx1"/>
        </a:solidFill>
        <a:latin typeface="+mn-lt"/>
        <a:ea typeface="MS PGothic" pitchFamily="34" charset="-128"/>
        <a:cs typeface="MS PGothic" charset="0"/>
      </a:defRPr>
    </a:lvl5pPr>
    <a:lvl6pPr marL="10438618" algn="l" defTabSz="2087724" rtl="0" eaLnBrk="1" latinLnBrk="0" hangingPunct="1">
      <a:defRPr sz="5509" kern="1200">
        <a:solidFill>
          <a:schemeClr val="tx1"/>
        </a:solidFill>
        <a:latin typeface="+mn-lt"/>
        <a:ea typeface="+mn-ea"/>
        <a:cs typeface="+mn-cs"/>
      </a:defRPr>
    </a:lvl6pPr>
    <a:lvl7pPr marL="12526342" algn="l" defTabSz="2087724" rtl="0" eaLnBrk="1" latinLnBrk="0" hangingPunct="1">
      <a:defRPr sz="5509" kern="1200">
        <a:solidFill>
          <a:schemeClr val="tx1"/>
        </a:solidFill>
        <a:latin typeface="+mn-lt"/>
        <a:ea typeface="+mn-ea"/>
        <a:cs typeface="+mn-cs"/>
      </a:defRPr>
    </a:lvl7pPr>
    <a:lvl8pPr marL="14614066" algn="l" defTabSz="2087724" rtl="0" eaLnBrk="1" latinLnBrk="0" hangingPunct="1">
      <a:defRPr sz="5509" kern="1200">
        <a:solidFill>
          <a:schemeClr val="tx1"/>
        </a:solidFill>
        <a:latin typeface="+mn-lt"/>
        <a:ea typeface="+mn-ea"/>
        <a:cs typeface="+mn-cs"/>
      </a:defRPr>
    </a:lvl8pPr>
    <a:lvl9pPr marL="16701791" algn="l" defTabSz="2087724" rtl="0" eaLnBrk="1" latinLnBrk="0" hangingPunct="1">
      <a:defRPr sz="55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pPr>
              <a:defRPr/>
            </a:pPr>
            <a:fld id="{39792D6B-13B3-4D2B-9C17-5256BF741F28}" type="slidenum">
              <a:rPr lang="en-US" smtClean="0"/>
              <a:pPr>
                <a:defRPr/>
              </a:pPr>
              <a:t>1</a:t>
            </a:fld>
            <a:endParaRPr lang="en-US"/>
          </a:p>
        </p:txBody>
      </p:sp>
    </p:spTree>
    <p:extLst>
      <p:ext uri="{BB962C8B-B14F-4D97-AF65-F5344CB8AC3E}">
        <p14:creationId xmlns:p14="http://schemas.microsoft.com/office/powerpoint/2010/main" val="8742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CRI Poster Portrait">
    <p:spTree>
      <p:nvGrpSpPr>
        <p:cNvPr id="1" name=""/>
        <p:cNvGrpSpPr/>
        <p:nvPr/>
      </p:nvGrpSpPr>
      <p:grpSpPr>
        <a:xfrm>
          <a:off x="0" y="0"/>
          <a:ext cx="0" cy="0"/>
          <a:chOff x="0" y="0"/>
          <a:chExt cx="0" cy="0"/>
        </a:xfrm>
      </p:grpSpPr>
      <p:sp>
        <p:nvSpPr>
          <p:cNvPr id="16" name="TextBox 15"/>
          <p:cNvSpPr txBox="1"/>
          <p:nvPr userDrawn="1"/>
        </p:nvSpPr>
        <p:spPr bwMode="auto">
          <a:xfrm>
            <a:off x="-8331200" y="1320800"/>
            <a:ext cx="915987" cy="1830388"/>
          </a:xfrm>
          <a:prstGeom prst="rect">
            <a:avLst/>
          </a:prstGeom>
          <a:noFill/>
          <a:ln>
            <a:noFill/>
          </a:ln>
          <a:extLst/>
        </p:spPr>
        <p:txBody>
          <a:bodyPr wrap="none" lIns="125017" tIns="62508" rIns="125017" bIns="62508">
            <a:normAutofit/>
          </a:bodyPr>
          <a:lstStyle>
            <a:lvl1pPr defTabSz="2017713">
              <a:defRPr sz="10900">
                <a:solidFill>
                  <a:schemeClr val="tx1"/>
                </a:solidFill>
                <a:latin typeface="Calibri" panose="020F0502020204030204" pitchFamily="34" charset="0"/>
                <a:ea typeface="MS PGothic" panose="020B0600070205080204" pitchFamily="34" charset="-128"/>
              </a:defRPr>
            </a:lvl1pPr>
            <a:lvl2pPr defTabSz="2017713">
              <a:defRPr sz="10900">
                <a:solidFill>
                  <a:schemeClr val="tx1"/>
                </a:solidFill>
                <a:latin typeface="Calibri" panose="020F0502020204030204" pitchFamily="34" charset="0"/>
                <a:ea typeface="MS PGothic" panose="020B0600070205080204" pitchFamily="34" charset="-128"/>
              </a:defRPr>
            </a:lvl2pPr>
            <a:lvl3pPr defTabSz="2017713">
              <a:defRPr sz="10900">
                <a:solidFill>
                  <a:schemeClr val="tx1"/>
                </a:solidFill>
                <a:latin typeface="Calibri" panose="020F0502020204030204" pitchFamily="34" charset="0"/>
                <a:ea typeface="MS PGothic" panose="020B0600070205080204" pitchFamily="34" charset="-128"/>
              </a:defRPr>
            </a:lvl3pPr>
            <a:lvl4pPr defTabSz="2017713">
              <a:defRPr sz="10900">
                <a:solidFill>
                  <a:schemeClr val="tx1"/>
                </a:solidFill>
                <a:latin typeface="Calibri" panose="020F0502020204030204" pitchFamily="34" charset="0"/>
                <a:ea typeface="MS PGothic" panose="020B0600070205080204" pitchFamily="34" charset="-128"/>
              </a:defRPr>
            </a:lvl4pPr>
            <a:lvl5pPr defTabSz="2017713">
              <a:defRPr sz="10900">
                <a:solidFill>
                  <a:schemeClr val="tx1"/>
                </a:solidFill>
                <a:latin typeface="Calibri" panose="020F0502020204030204" pitchFamily="34" charset="0"/>
                <a:ea typeface="MS PGothic" panose="020B0600070205080204" pitchFamily="34" charset="-128"/>
              </a:defRPr>
            </a:lvl5pPr>
            <a:lvl6pPr marL="88058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6pPr>
            <a:lvl7pPr marL="92630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7pPr>
            <a:lvl8pPr marL="97202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8pPr>
            <a:lvl9pPr marL="101774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9pPr>
          </a:lstStyle>
          <a:p>
            <a:pPr eaLnBrk="1" hangingPunct="1">
              <a:defRPr/>
            </a:pPr>
            <a:endParaRPr lang="en-US" sz="10200"/>
          </a:p>
        </p:txBody>
      </p:sp>
      <p:sp>
        <p:nvSpPr>
          <p:cNvPr id="17" name="TextBox 16"/>
          <p:cNvSpPr txBox="1"/>
          <p:nvPr userDrawn="1"/>
        </p:nvSpPr>
        <p:spPr bwMode="auto">
          <a:xfrm>
            <a:off x="45469175" y="13589000"/>
            <a:ext cx="855663" cy="904875"/>
          </a:xfrm>
          <a:prstGeom prst="rect">
            <a:avLst/>
          </a:prstGeom>
          <a:noFill/>
          <a:ln>
            <a:noFill/>
          </a:ln>
          <a:extLst/>
        </p:spPr>
        <p:txBody>
          <a:bodyPr wrap="none">
            <a:normAutofit/>
          </a:bodyPr>
          <a:lstStyle>
            <a:lvl1pPr defTabSz="2017713">
              <a:defRPr sz="10900">
                <a:solidFill>
                  <a:schemeClr val="tx1"/>
                </a:solidFill>
                <a:latin typeface="Calibri" panose="020F0502020204030204" pitchFamily="34" charset="0"/>
                <a:ea typeface="MS PGothic" panose="020B0600070205080204" pitchFamily="34" charset="-128"/>
              </a:defRPr>
            </a:lvl1pPr>
            <a:lvl2pPr defTabSz="2017713">
              <a:defRPr sz="10900">
                <a:solidFill>
                  <a:schemeClr val="tx1"/>
                </a:solidFill>
                <a:latin typeface="Calibri" panose="020F0502020204030204" pitchFamily="34" charset="0"/>
                <a:ea typeface="MS PGothic" panose="020B0600070205080204" pitchFamily="34" charset="-128"/>
              </a:defRPr>
            </a:lvl2pPr>
            <a:lvl3pPr defTabSz="2017713">
              <a:defRPr sz="10900">
                <a:solidFill>
                  <a:schemeClr val="tx1"/>
                </a:solidFill>
                <a:latin typeface="Calibri" panose="020F0502020204030204" pitchFamily="34" charset="0"/>
                <a:ea typeface="MS PGothic" panose="020B0600070205080204" pitchFamily="34" charset="-128"/>
              </a:defRPr>
            </a:lvl3pPr>
            <a:lvl4pPr defTabSz="2017713">
              <a:defRPr sz="10900">
                <a:solidFill>
                  <a:schemeClr val="tx1"/>
                </a:solidFill>
                <a:latin typeface="Calibri" panose="020F0502020204030204" pitchFamily="34" charset="0"/>
                <a:ea typeface="MS PGothic" panose="020B0600070205080204" pitchFamily="34" charset="-128"/>
              </a:defRPr>
            </a:lvl4pPr>
            <a:lvl5pPr defTabSz="2017713">
              <a:defRPr sz="10900">
                <a:solidFill>
                  <a:schemeClr val="tx1"/>
                </a:solidFill>
                <a:latin typeface="Calibri" panose="020F0502020204030204" pitchFamily="34" charset="0"/>
                <a:ea typeface="MS PGothic" panose="020B0600070205080204" pitchFamily="34" charset="-128"/>
              </a:defRPr>
            </a:lvl5pPr>
            <a:lvl6pPr marL="88058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6pPr>
            <a:lvl7pPr marL="92630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7pPr>
            <a:lvl8pPr marL="97202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8pPr>
            <a:lvl9pPr marL="101774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defRPr/>
            </a:pPr>
            <a:endParaRPr lang="en-US" sz="6400"/>
          </a:p>
        </p:txBody>
      </p:sp>
      <p:sp>
        <p:nvSpPr>
          <p:cNvPr id="18" name="TextBox 17"/>
          <p:cNvSpPr txBox="1"/>
          <p:nvPr userDrawn="1"/>
        </p:nvSpPr>
        <p:spPr bwMode="auto">
          <a:xfrm>
            <a:off x="-7356475" y="16105188"/>
            <a:ext cx="854075" cy="904875"/>
          </a:xfrm>
          <a:prstGeom prst="rect">
            <a:avLst/>
          </a:prstGeom>
          <a:noFill/>
          <a:ln>
            <a:noFill/>
          </a:ln>
          <a:extLst/>
        </p:spPr>
        <p:txBody>
          <a:bodyPr wrap="none">
            <a:normAutofit/>
          </a:bodyPr>
          <a:lstStyle>
            <a:lvl1pPr defTabSz="2017713">
              <a:defRPr sz="10900">
                <a:solidFill>
                  <a:schemeClr val="tx1"/>
                </a:solidFill>
                <a:latin typeface="Calibri" panose="020F0502020204030204" pitchFamily="34" charset="0"/>
                <a:ea typeface="MS PGothic" panose="020B0600070205080204" pitchFamily="34" charset="-128"/>
              </a:defRPr>
            </a:lvl1pPr>
            <a:lvl2pPr defTabSz="2017713">
              <a:defRPr sz="10900">
                <a:solidFill>
                  <a:schemeClr val="tx1"/>
                </a:solidFill>
                <a:latin typeface="Calibri" panose="020F0502020204030204" pitchFamily="34" charset="0"/>
                <a:ea typeface="MS PGothic" panose="020B0600070205080204" pitchFamily="34" charset="-128"/>
              </a:defRPr>
            </a:lvl2pPr>
            <a:lvl3pPr defTabSz="2017713">
              <a:defRPr sz="10900">
                <a:solidFill>
                  <a:schemeClr val="tx1"/>
                </a:solidFill>
                <a:latin typeface="Calibri" panose="020F0502020204030204" pitchFamily="34" charset="0"/>
                <a:ea typeface="MS PGothic" panose="020B0600070205080204" pitchFamily="34" charset="-128"/>
              </a:defRPr>
            </a:lvl3pPr>
            <a:lvl4pPr defTabSz="2017713">
              <a:defRPr sz="10900">
                <a:solidFill>
                  <a:schemeClr val="tx1"/>
                </a:solidFill>
                <a:latin typeface="Calibri" panose="020F0502020204030204" pitchFamily="34" charset="0"/>
                <a:ea typeface="MS PGothic" panose="020B0600070205080204" pitchFamily="34" charset="-128"/>
              </a:defRPr>
            </a:lvl4pPr>
            <a:lvl5pPr defTabSz="2017713">
              <a:defRPr sz="10900">
                <a:solidFill>
                  <a:schemeClr val="tx1"/>
                </a:solidFill>
                <a:latin typeface="Calibri" panose="020F0502020204030204" pitchFamily="34" charset="0"/>
                <a:ea typeface="MS PGothic" panose="020B0600070205080204" pitchFamily="34" charset="-128"/>
              </a:defRPr>
            </a:lvl5pPr>
            <a:lvl6pPr marL="88058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6pPr>
            <a:lvl7pPr marL="92630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7pPr>
            <a:lvl8pPr marL="97202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8pPr>
            <a:lvl9pPr marL="10177463" indent="-6581775" defTabSz="2017713"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defRPr/>
            </a:pPr>
            <a:endParaRPr lang="en-US" sz="6400"/>
          </a:p>
        </p:txBody>
      </p:sp>
      <p:pic>
        <p:nvPicPr>
          <p:cNvPr id="1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r="1868" b="76605"/>
          <a:stretch>
            <a:fillRect/>
          </a:stretch>
        </p:blipFill>
        <p:spPr bwMode="auto">
          <a:xfrm>
            <a:off x="0" y="-93663"/>
            <a:ext cx="30275213" cy="1481138"/>
          </a:xfrm>
          <a:prstGeom prst="rect">
            <a:avLst/>
          </a:prstGeom>
          <a:blipFill dpi="0" rotWithShape="1">
            <a:blip r:embed="rId3"/>
            <a:srcRect r="1868" b="76605"/>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63696" y="3411660"/>
            <a:ext cx="29573222" cy="2494745"/>
          </a:xfrm>
        </p:spPr>
        <p:txBody>
          <a:bodyPr lIns="0" tIns="0" rIns="0" bIns="0" anchor="t">
            <a:normAutofit/>
          </a:bodyPr>
          <a:lstStyle>
            <a:lvl1pPr algn="l">
              <a:lnSpc>
                <a:spcPct val="80000"/>
              </a:lnSpc>
              <a:defRPr sz="13641" b="0" i="0" baseline="0">
                <a:solidFill>
                  <a:srgbClr val="004E96"/>
                </a:solidFill>
                <a:latin typeface="Arial" panose="020B0604020202020204" pitchFamily="34" charset="0"/>
                <a:cs typeface="Arial" panose="020B0604020202020204" pitchFamily="34" charset="0"/>
              </a:defRPr>
            </a:lvl1pPr>
          </a:lstStyle>
          <a:p>
            <a:endParaRPr lang="en-US" dirty="0"/>
          </a:p>
        </p:txBody>
      </p:sp>
      <p:sp>
        <p:nvSpPr>
          <p:cNvPr id="3" name="Content Placeholder 2"/>
          <p:cNvSpPr>
            <a:spLocks noGrp="1"/>
          </p:cNvSpPr>
          <p:nvPr>
            <p:ph idx="1"/>
          </p:nvPr>
        </p:nvSpPr>
        <p:spPr>
          <a:xfrm>
            <a:off x="333716" y="7883275"/>
            <a:ext cx="9690661" cy="35071512"/>
          </a:xfrm>
        </p:spPr>
        <p:txBody>
          <a:bodyPr lIns="0" tIns="0" rIns="0" bIns="0">
            <a:normAutofit/>
          </a:bodyPr>
          <a:lstStyle>
            <a:lvl1pPr marL="0" indent="0">
              <a:lnSpc>
                <a:spcPts val="9446"/>
              </a:lnSpc>
              <a:buFontTx/>
              <a:buNone/>
              <a:defRPr sz="8969" b="0" i="0">
                <a:solidFill>
                  <a:srgbClr val="004E96"/>
                </a:solidFill>
                <a:latin typeface="Arial" panose="020B0604020202020204" pitchFamily="34" charset="0"/>
                <a:cs typeface="Arial" panose="020B0604020202020204" pitchFamily="34" charset="0"/>
              </a:defRPr>
            </a:lvl1pPr>
            <a:lvl2pPr marL="2018169" indent="0">
              <a:lnSpc>
                <a:spcPts val="9446"/>
              </a:lnSpc>
              <a:buFontTx/>
              <a:buNone/>
              <a:defRPr sz="8876" b="0" i="0">
                <a:solidFill>
                  <a:srgbClr val="004E96"/>
                </a:solidFill>
                <a:latin typeface="Arial" panose="020B0604020202020204" pitchFamily="34" charset="0"/>
                <a:cs typeface="Arial" panose="020B0604020202020204" pitchFamily="34" charset="0"/>
              </a:defRPr>
            </a:lvl2pPr>
            <a:lvl3pPr marL="4036337" indent="0">
              <a:lnSpc>
                <a:spcPts val="9446"/>
              </a:lnSpc>
              <a:buFontTx/>
              <a:buNone/>
              <a:defRPr sz="8876" b="0" i="0">
                <a:solidFill>
                  <a:srgbClr val="004E96"/>
                </a:solidFill>
                <a:latin typeface="Arial" panose="020B0604020202020204" pitchFamily="34" charset="0"/>
                <a:cs typeface="Arial" panose="020B0604020202020204" pitchFamily="34" charset="0"/>
              </a:defRPr>
            </a:lvl3pPr>
            <a:lvl4pPr marL="6054507" indent="0">
              <a:lnSpc>
                <a:spcPts val="9446"/>
              </a:lnSpc>
              <a:buFontTx/>
              <a:buNone/>
              <a:defRPr sz="8876" b="0" i="0">
                <a:solidFill>
                  <a:schemeClr val="bg1">
                    <a:lumMod val="65000"/>
                  </a:schemeClr>
                </a:solidFill>
                <a:latin typeface="Arial"/>
                <a:cs typeface="Arial"/>
              </a:defRPr>
            </a:lvl4pPr>
            <a:lvl5pPr marL="8072676" indent="0">
              <a:lnSpc>
                <a:spcPts val="9446"/>
              </a:lnSpc>
              <a:buFontTx/>
              <a:buNone/>
              <a:defRPr sz="8876" b="0" i="0">
                <a:solidFill>
                  <a:schemeClr val="bg1">
                    <a:lumMod val="65000"/>
                  </a:schemeClr>
                </a:solidFill>
                <a:latin typeface="Arial"/>
                <a:cs typeface="Arial"/>
              </a:defRPr>
            </a:lvl5pPr>
          </a:lstStyle>
          <a:p>
            <a:pPr lvl="0"/>
            <a:r>
              <a:rPr lang="en-AU" dirty="0" smtClean="0"/>
              <a:t>Click to edit Master text styles</a:t>
            </a:r>
          </a:p>
          <a:p>
            <a:pPr lvl="1"/>
            <a:r>
              <a:rPr lang="en-AU" dirty="0" smtClean="0"/>
              <a:t>Second level</a:t>
            </a:r>
          </a:p>
          <a:p>
            <a:pPr lvl="2"/>
            <a:r>
              <a:rPr lang="en-AU" dirty="0" smtClean="0"/>
              <a:t>Third level</a:t>
            </a:r>
          </a:p>
        </p:txBody>
      </p:sp>
      <p:sp>
        <p:nvSpPr>
          <p:cNvPr id="15" name="Picture Placeholder 13"/>
          <p:cNvSpPr>
            <a:spLocks noGrp="1"/>
          </p:cNvSpPr>
          <p:nvPr>
            <p:ph type="pic" sz="quarter" idx="13"/>
          </p:nvPr>
        </p:nvSpPr>
        <p:spPr>
          <a:xfrm>
            <a:off x="363696" y="29954448"/>
            <a:ext cx="9694175" cy="9708199"/>
          </a:xfrm>
        </p:spPr>
        <p:txBody>
          <a:bodyPr rtlCol="0">
            <a:normAutofit/>
          </a:bodyPr>
          <a:lstStyle>
            <a:lvl1pPr marL="0" indent="0">
              <a:lnSpc>
                <a:spcPct val="80000"/>
              </a:lnSpc>
              <a:buNone/>
              <a:defRPr sz="2429" b="0" i="0" baseline="0">
                <a:solidFill>
                  <a:srgbClr val="00AEDB"/>
                </a:solidFill>
                <a:latin typeface="Howie's_Funhouse"/>
                <a:cs typeface="Howie's_Funhouse"/>
              </a:defRPr>
            </a:lvl1pPr>
          </a:lstStyle>
          <a:p>
            <a:pPr lvl="0"/>
            <a:r>
              <a:rPr lang="en-AU" noProof="0" dirty="0" smtClean="0"/>
              <a:t>Drag picture to placeholder or click icon to add</a:t>
            </a:r>
            <a:endParaRPr lang="en-US" noProof="0" dirty="0" smtClean="0"/>
          </a:p>
        </p:txBody>
      </p:sp>
      <p:sp>
        <p:nvSpPr>
          <p:cNvPr id="7" name="Picture Placeholder 13"/>
          <p:cNvSpPr>
            <a:spLocks noGrp="1"/>
          </p:cNvSpPr>
          <p:nvPr>
            <p:ph type="pic" sz="quarter" idx="14"/>
          </p:nvPr>
        </p:nvSpPr>
        <p:spPr>
          <a:xfrm>
            <a:off x="20242742" y="7883274"/>
            <a:ext cx="9694175" cy="35071509"/>
          </a:xfrm>
        </p:spPr>
        <p:txBody>
          <a:bodyPr rtlCol="0">
            <a:normAutofit/>
          </a:bodyPr>
          <a:lstStyle>
            <a:lvl1pPr>
              <a:defRPr sz="7381" b="0" i="0">
                <a:solidFill>
                  <a:srgbClr val="064298"/>
                </a:solidFill>
                <a:latin typeface="Arial"/>
                <a:cs typeface="Arial"/>
              </a:defRPr>
            </a:lvl1pPr>
          </a:lstStyle>
          <a:p>
            <a:pPr lvl="0"/>
            <a:r>
              <a:rPr lang="en-AU" noProof="0" smtClean="0"/>
              <a:t>Drag picture to placeholder or click icon to add</a:t>
            </a:r>
            <a:endParaRPr lang="en-US" noProof="0" dirty="0"/>
          </a:p>
        </p:txBody>
      </p:sp>
      <p:sp>
        <p:nvSpPr>
          <p:cNvPr id="11" name="Picture Placeholder 13"/>
          <p:cNvSpPr>
            <a:spLocks noGrp="1"/>
          </p:cNvSpPr>
          <p:nvPr>
            <p:ph type="pic" sz="quarter" idx="15"/>
          </p:nvPr>
        </p:nvSpPr>
        <p:spPr>
          <a:xfrm>
            <a:off x="10286472" y="7883275"/>
            <a:ext cx="9694175" cy="35071509"/>
          </a:xfrm>
        </p:spPr>
        <p:txBody>
          <a:bodyPr rtlCol="0">
            <a:normAutofit/>
          </a:bodyPr>
          <a:lstStyle>
            <a:lvl1pPr marL="0" indent="0">
              <a:buNone/>
              <a:defRPr sz="8222" b="0" i="0">
                <a:solidFill>
                  <a:srgbClr val="064298"/>
                </a:solidFill>
                <a:latin typeface="Arial"/>
                <a:cs typeface="Arial"/>
              </a:defRPr>
            </a:lvl1pPr>
          </a:lstStyle>
          <a:p>
            <a:pPr lvl="0"/>
            <a:r>
              <a:rPr lang="en-AU" noProof="0" smtClean="0"/>
              <a:t>Drag picture to placeholder or click icon to add</a:t>
            </a:r>
            <a:endParaRPr lang="en-US" noProof="0" dirty="0" smtClean="0"/>
          </a:p>
        </p:txBody>
      </p:sp>
      <p:sp>
        <p:nvSpPr>
          <p:cNvPr id="12" name="Picture Placeholder 13"/>
          <p:cNvSpPr>
            <a:spLocks noGrp="1"/>
          </p:cNvSpPr>
          <p:nvPr>
            <p:ph type="pic" sz="quarter" idx="16"/>
          </p:nvPr>
        </p:nvSpPr>
        <p:spPr>
          <a:xfrm>
            <a:off x="10286472" y="10582904"/>
            <a:ext cx="9694175" cy="9708199"/>
          </a:xfrm>
        </p:spPr>
        <p:txBody>
          <a:bodyPr rtlCol="0">
            <a:normAutofit/>
          </a:bodyPr>
          <a:lstStyle>
            <a:lvl1pPr marL="0" indent="0">
              <a:lnSpc>
                <a:spcPct val="80000"/>
              </a:lnSpc>
              <a:buNone/>
              <a:defRPr sz="2429" b="0" i="0" baseline="0">
                <a:solidFill>
                  <a:srgbClr val="00AEDB"/>
                </a:solidFill>
                <a:latin typeface="Howie's_Funhouse"/>
                <a:cs typeface="Howie's_Funhouse"/>
              </a:defRPr>
            </a:lvl1pPr>
          </a:lstStyle>
          <a:p>
            <a:pPr lvl="0"/>
            <a:r>
              <a:rPr lang="en-AU" noProof="0" dirty="0" smtClean="0"/>
              <a:t>Drag picture to placeholder or click icon to add</a:t>
            </a:r>
            <a:endParaRPr lang="en-US" noProof="0" dirty="0" smtClean="0"/>
          </a:p>
        </p:txBody>
      </p:sp>
      <p:sp>
        <p:nvSpPr>
          <p:cNvPr id="13" name="Picture Placeholder 13"/>
          <p:cNvSpPr>
            <a:spLocks noGrp="1"/>
          </p:cNvSpPr>
          <p:nvPr>
            <p:ph type="pic" sz="quarter" idx="17"/>
          </p:nvPr>
        </p:nvSpPr>
        <p:spPr>
          <a:xfrm>
            <a:off x="20242742" y="29954448"/>
            <a:ext cx="4698752" cy="9708199"/>
          </a:xfrm>
        </p:spPr>
        <p:txBody>
          <a:bodyPr rtlCol="0">
            <a:normAutofit/>
          </a:bodyPr>
          <a:lstStyle>
            <a:lvl1pPr marL="0" indent="0">
              <a:lnSpc>
                <a:spcPct val="80000"/>
              </a:lnSpc>
              <a:buNone/>
              <a:defRPr sz="2429" b="0" i="0" baseline="0">
                <a:solidFill>
                  <a:srgbClr val="00AEDB"/>
                </a:solidFill>
                <a:latin typeface="Howie's_Funhouse"/>
                <a:cs typeface="Howie's_Funhouse"/>
              </a:defRPr>
            </a:lvl1pPr>
          </a:lstStyle>
          <a:p>
            <a:pPr lvl="0"/>
            <a:r>
              <a:rPr lang="en-AU" noProof="0" dirty="0" smtClean="0"/>
              <a:t>Drag picture to placeholder or click icon to add</a:t>
            </a:r>
            <a:endParaRPr lang="en-US" noProof="0" dirty="0" smtClean="0"/>
          </a:p>
        </p:txBody>
      </p:sp>
      <p:sp>
        <p:nvSpPr>
          <p:cNvPr id="14" name="Picture Placeholder 13"/>
          <p:cNvSpPr>
            <a:spLocks noGrp="1"/>
          </p:cNvSpPr>
          <p:nvPr>
            <p:ph type="pic" sz="quarter" idx="18"/>
          </p:nvPr>
        </p:nvSpPr>
        <p:spPr>
          <a:xfrm>
            <a:off x="25238165" y="29954448"/>
            <a:ext cx="4698752" cy="9708199"/>
          </a:xfrm>
        </p:spPr>
        <p:txBody>
          <a:bodyPr rtlCol="0">
            <a:normAutofit/>
          </a:bodyPr>
          <a:lstStyle>
            <a:lvl1pPr marL="0" indent="0">
              <a:lnSpc>
                <a:spcPct val="80000"/>
              </a:lnSpc>
              <a:buNone/>
              <a:defRPr sz="2429" b="0" i="0" baseline="0">
                <a:solidFill>
                  <a:srgbClr val="00AEDB"/>
                </a:solidFill>
                <a:latin typeface="Howie's_Funhouse"/>
                <a:cs typeface="Howie's_Funhouse"/>
              </a:defRPr>
            </a:lvl1pPr>
          </a:lstStyle>
          <a:p>
            <a:pPr lvl="0"/>
            <a:r>
              <a:rPr lang="en-AU" noProof="0" dirty="0" smtClean="0"/>
              <a:t>Drag picture to placeholder or click icon to add</a:t>
            </a:r>
            <a:endParaRPr lang="en-US" noProof="0" dirty="0" smtClean="0"/>
          </a:p>
        </p:txBody>
      </p:sp>
      <p:sp>
        <p:nvSpPr>
          <p:cNvPr id="22" name="Picture Placeholder 13"/>
          <p:cNvSpPr>
            <a:spLocks noGrp="1"/>
          </p:cNvSpPr>
          <p:nvPr>
            <p:ph type="pic" sz="quarter" idx="19"/>
          </p:nvPr>
        </p:nvSpPr>
        <p:spPr>
          <a:xfrm>
            <a:off x="330201" y="39662647"/>
            <a:ext cx="19650445" cy="2783231"/>
          </a:xfrm>
        </p:spPr>
        <p:txBody>
          <a:bodyPr rtlCol="0">
            <a:normAutofit/>
          </a:bodyPr>
          <a:lstStyle>
            <a:lvl1pPr marL="0" indent="0">
              <a:lnSpc>
                <a:spcPct val="80000"/>
              </a:lnSpc>
              <a:buNone/>
              <a:defRPr sz="2429" b="0" i="0" baseline="0">
                <a:solidFill>
                  <a:srgbClr val="00AEDB"/>
                </a:solidFill>
                <a:latin typeface="Howie's_Funhouse"/>
                <a:cs typeface="Howie's_Funhouse"/>
              </a:defRPr>
            </a:lvl1pPr>
          </a:lstStyle>
          <a:p>
            <a:pPr lvl="0"/>
            <a:r>
              <a:rPr lang="en-AU" noProof="0" dirty="0" smtClean="0"/>
              <a:t>Drag picture to placeholder or click icon to add</a:t>
            </a:r>
            <a:endParaRPr lang="en-US" noProof="0" dirty="0" smtClean="0"/>
          </a:p>
        </p:txBody>
      </p:sp>
    </p:spTree>
    <p:extLst>
      <p:ext uri="{BB962C8B-B14F-4D97-AF65-F5344CB8AC3E}">
        <p14:creationId xmlns:p14="http://schemas.microsoft.com/office/powerpoint/2010/main" val="247255781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14475" y="1714500"/>
            <a:ext cx="27246263"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18" tIns="216009" rIns="432018" bIns="216009"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1514475" y="9986963"/>
            <a:ext cx="27246263" cy="2824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2018" tIns="216009" rIns="432018" bIns="21600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21696363" y="39673213"/>
            <a:ext cx="7064375" cy="2278062"/>
          </a:xfrm>
          <a:prstGeom prst="rect">
            <a:avLst/>
          </a:prstGeom>
        </p:spPr>
        <p:txBody>
          <a:bodyPr vert="horz" wrap="square" lIns="432018" tIns="216009" rIns="432018" bIns="216009" numCol="1" anchor="ctr" anchorCtr="0" compatLnSpc="1">
            <a:prstTxWarp prst="textNoShape">
              <a:avLst/>
            </a:prstTxWarp>
          </a:bodyPr>
          <a:lstStyle>
            <a:lvl1pPr algn="r" eaLnBrk="1" hangingPunct="1">
              <a:defRPr sz="5300" smtClean="0">
                <a:solidFill>
                  <a:srgbClr val="898989"/>
                </a:solidFill>
              </a:defRPr>
            </a:lvl1pPr>
          </a:lstStyle>
          <a:p>
            <a:pPr>
              <a:defRPr/>
            </a:pPr>
            <a:fld id="{3710E49D-8B8A-4BB6-A7D1-A920C5747D4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9" r:id="rId1"/>
  </p:sldLayoutIdLst>
  <p:timing>
    <p:tnLst>
      <p:par>
        <p:cTn id="1" dur="indefinite" restart="never" nodeType="tmRoot"/>
      </p:par>
    </p:tnLst>
  </p:timing>
  <p:hf hdr="0"/>
  <p:txStyles>
    <p:titleStyle>
      <a:lvl1pPr algn="ctr" defTabSz="2016125" rtl="0" eaLnBrk="0" fontAlgn="base" hangingPunct="0">
        <a:spcBef>
          <a:spcPct val="0"/>
        </a:spcBef>
        <a:spcAft>
          <a:spcPct val="0"/>
        </a:spcAft>
        <a:defRPr sz="19400" kern="1200">
          <a:solidFill>
            <a:schemeClr val="tx1"/>
          </a:solidFill>
          <a:latin typeface="+mj-lt"/>
          <a:ea typeface="MS PGothic" pitchFamily="34" charset="-128"/>
          <a:cs typeface="MS PGothic" charset="0"/>
        </a:defRPr>
      </a:lvl1pPr>
      <a:lvl2pPr algn="ctr" defTabSz="2016125" rtl="0" eaLnBrk="0" fontAlgn="base" hangingPunct="0">
        <a:spcBef>
          <a:spcPct val="0"/>
        </a:spcBef>
        <a:spcAft>
          <a:spcPct val="0"/>
        </a:spcAft>
        <a:defRPr sz="19400">
          <a:solidFill>
            <a:schemeClr val="tx1"/>
          </a:solidFill>
          <a:latin typeface="Calibri" pitchFamily="34" charset="0"/>
          <a:ea typeface="MS PGothic" pitchFamily="34" charset="-128"/>
          <a:cs typeface="MS PGothic" charset="0"/>
        </a:defRPr>
      </a:lvl2pPr>
      <a:lvl3pPr algn="ctr" defTabSz="2016125" rtl="0" eaLnBrk="0" fontAlgn="base" hangingPunct="0">
        <a:spcBef>
          <a:spcPct val="0"/>
        </a:spcBef>
        <a:spcAft>
          <a:spcPct val="0"/>
        </a:spcAft>
        <a:defRPr sz="19400">
          <a:solidFill>
            <a:schemeClr val="tx1"/>
          </a:solidFill>
          <a:latin typeface="Calibri" pitchFamily="34" charset="0"/>
          <a:ea typeface="MS PGothic" pitchFamily="34" charset="-128"/>
          <a:cs typeface="MS PGothic" charset="0"/>
        </a:defRPr>
      </a:lvl3pPr>
      <a:lvl4pPr algn="ctr" defTabSz="2016125" rtl="0" eaLnBrk="0" fontAlgn="base" hangingPunct="0">
        <a:spcBef>
          <a:spcPct val="0"/>
        </a:spcBef>
        <a:spcAft>
          <a:spcPct val="0"/>
        </a:spcAft>
        <a:defRPr sz="19400">
          <a:solidFill>
            <a:schemeClr val="tx1"/>
          </a:solidFill>
          <a:latin typeface="Calibri" pitchFamily="34" charset="0"/>
          <a:ea typeface="MS PGothic" pitchFamily="34" charset="-128"/>
          <a:cs typeface="MS PGothic" charset="0"/>
        </a:defRPr>
      </a:lvl4pPr>
      <a:lvl5pPr algn="ctr" defTabSz="2016125" rtl="0" eaLnBrk="0" fontAlgn="base" hangingPunct="0">
        <a:spcBef>
          <a:spcPct val="0"/>
        </a:spcBef>
        <a:spcAft>
          <a:spcPct val="0"/>
        </a:spcAft>
        <a:defRPr sz="19400">
          <a:solidFill>
            <a:schemeClr val="tx1"/>
          </a:solidFill>
          <a:latin typeface="Calibri" pitchFamily="34" charset="0"/>
          <a:ea typeface="MS PGothic" pitchFamily="34" charset="-128"/>
          <a:cs typeface="MS PGothic" charset="0"/>
        </a:defRPr>
      </a:lvl5pPr>
      <a:lvl6pPr marL="2018169" algn="ctr" defTabSz="2018169" rtl="0" eaLnBrk="1" fontAlgn="base" hangingPunct="1">
        <a:spcBef>
          <a:spcPct val="0"/>
        </a:spcBef>
        <a:spcAft>
          <a:spcPct val="0"/>
        </a:spcAft>
        <a:defRPr sz="19433">
          <a:solidFill>
            <a:schemeClr val="tx1"/>
          </a:solidFill>
          <a:latin typeface="Calibri" pitchFamily="34" charset="0"/>
          <a:ea typeface="MS PGothic" pitchFamily="34" charset="-128"/>
        </a:defRPr>
      </a:lvl6pPr>
      <a:lvl7pPr marL="4036337" algn="ctr" defTabSz="2018169" rtl="0" eaLnBrk="1" fontAlgn="base" hangingPunct="1">
        <a:spcBef>
          <a:spcPct val="0"/>
        </a:spcBef>
        <a:spcAft>
          <a:spcPct val="0"/>
        </a:spcAft>
        <a:defRPr sz="19433">
          <a:solidFill>
            <a:schemeClr val="tx1"/>
          </a:solidFill>
          <a:latin typeface="Calibri" pitchFamily="34" charset="0"/>
          <a:ea typeface="MS PGothic" pitchFamily="34" charset="-128"/>
        </a:defRPr>
      </a:lvl7pPr>
      <a:lvl8pPr marL="6054507" algn="ctr" defTabSz="2018169" rtl="0" eaLnBrk="1" fontAlgn="base" hangingPunct="1">
        <a:spcBef>
          <a:spcPct val="0"/>
        </a:spcBef>
        <a:spcAft>
          <a:spcPct val="0"/>
        </a:spcAft>
        <a:defRPr sz="19433">
          <a:solidFill>
            <a:schemeClr val="tx1"/>
          </a:solidFill>
          <a:latin typeface="Calibri" pitchFamily="34" charset="0"/>
          <a:ea typeface="MS PGothic" pitchFamily="34" charset="-128"/>
        </a:defRPr>
      </a:lvl8pPr>
      <a:lvl9pPr marL="8072676" algn="ctr" defTabSz="2018169" rtl="0" eaLnBrk="1" fontAlgn="base" hangingPunct="1">
        <a:spcBef>
          <a:spcPct val="0"/>
        </a:spcBef>
        <a:spcAft>
          <a:spcPct val="0"/>
        </a:spcAft>
        <a:defRPr sz="19433">
          <a:solidFill>
            <a:schemeClr val="tx1"/>
          </a:solidFill>
          <a:latin typeface="Calibri" pitchFamily="34" charset="0"/>
          <a:ea typeface="MS PGothic" pitchFamily="34" charset="-128"/>
        </a:defRPr>
      </a:lvl9pPr>
    </p:titleStyle>
    <p:bodyStyle>
      <a:lvl1pPr marL="1511300" indent="-1511300" algn="l" defTabSz="2016125" rtl="0" eaLnBrk="0" fontAlgn="base" hangingPunct="0">
        <a:spcBef>
          <a:spcPct val="20000"/>
        </a:spcBef>
        <a:spcAft>
          <a:spcPct val="0"/>
        </a:spcAft>
        <a:buFont typeface="Arial" panose="020B0604020202020204" pitchFamily="34" charset="0"/>
        <a:buChar char="•"/>
        <a:defRPr sz="14100" kern="1200">
          <a:solidFill>
            <a:schemeClr val="tx1"/>
          </a:solidFill>
          <a:latin typeface="+mn-lt"/>
          <a:ea typeface="MS PGothic" pitchFamily="34" charset="-128"/>
          <a:cs typeface="MS PGothic" charset="0"/>
        </a:defRPr>
      </a:lvl1pPr>
      <a:lvl2pPr marL="3278188" indent="-1260475" algn="l" defTabSz="2016125" rtl="0" eaLnBrk="0" fontAlgn="base" hangingPunct="0">
        <a:spcBef>
          <a:spcPct val="20000"/>
        </a:spcBef>
        <a:spcAft>
          <a:spcPct val="0"/>
        </a:spcAft>
        <a:buFont typeface="Arial" panose="020B0604020202020204" pitchFamily="34" charset="0"/>
        <a:buChar char="–"/>
        <a:defRPr sz="12200" kern="1200">
          <a:solidFill>
            <a:schemeClr val="tx1"/>
          </a:solidFill>
          <a:latin typeface="+mn-lt"/>
          <a:ea typeface="MS PGothic" pitchFamily="34" charset="-128"/>
          <a:cs typeface="MS PGothic" charset="0"/>
        </a:defRPr>
      </a:lvl2pPr>
      <a:lvl3pPr marL="5043488" indent="-1008063" algn="l" defTabSz="2016125" rtl="0" eaLnBrk="0" fontAlgn="base" hangingPunct="0">
        <a:spcBef>
          <a:spcPct val="20000"/>
        </a:spcBef>
        <a:spcAft>
          <a:spcPct val="0"/>
        </a:spcAft>
        <a:buFont typeface="Arial" panose="020B0604020202020204" pitchFamily="34" charset="0"/>
        <a:buChar char="•"/>
        <a:defRPr sz="10500" kern="1200">
          <a:solidFill>
            <a:schemeClr val="tx1"/>
          </a:solidFill>
          <a:latin typeface="+mn-lt"/>
          <a:ea typeface="MS PGothic" pitchFamily="34" charset="-128"/>
          <a:cs typeface="MS PGothic" charset="0"/>
        </a:defRPr>
      </a:lvl3pPr>
      <a:lvl4pPr marL="7062788" indent="-1008063" algn="l" defTabSz="2016125" rtl="0" eaLnBrk="0" fontAlgn="base" hangingPunct="0">
        <a:spcBef>
          <a:spcPct val="20000"/>
        </a:spcBef>
        <a:spcAft>
          <a:spcPct val="0"/>
        </a:spcAft>
        <a:buFont typeface="Arial" panose="020B0604020202020204" pitchFamily="34" charset="0"/>
        <a:buChar char="–"/>
        <a:defRPr sz="8800" kern="1200">
          <a:solidFill>
            <a:schemeClr val="tx1"/>
          </a:solidFill>
          <a:latin typeface="+mn-lt"/>
          <a:ea typeface="MS PGothic" pitchFamily="34" charset="-128"/>
          <a:cs typeface="MS PGothic" charset="0"/>
        </a:defRPr>
      </a:lvl4pPr>
      <a:lvl5pPr marL="9080500" indent="-1008063" algn="l" defTabSz="2016125" rtl="0" eaLnBrk="0" fontAlgn="base" hangingPunct="0">
        <a:spcBef>
          <a:spcPct val="20000"/>
        </a:spcBef>
        <a:spcAft>
          <a:spcPct val="0"/>
        </a:spcAft>
        <a:buFont typeface="Arial" panose="020B0604020202020204" pitchFamily="34" charset="0"/>
        <a:buChar char="»"/>
        <a:defRPr sz="8800" kern="1200">
          <a:solidFill>
            <a:schemeClr val="tx1"/>
          </a:solidFill>
          <a:latin typeface="+mn-lt"/>
          <a:ea typeface="MS PGothic" pitchFamily="34" charset="-128"/>
          <a:cs typeface="MS PGothic" charset="0"/>
        </a:defRPr>
      </a:lvl5pPr>
      <a:lvl6pPr marL="11099929" indent="-1009084" algn="l" defTabSz="2018169" rtl="0" eaLnBrk="1" latinLnBrk="0" hangingPunct="1">
        <a:spcBef>
          <a:spcPct val="20000"/>
        </a:spcBef>
        <a:buFont typeface="Arial"/>
        <a:buChar char="•"/>
        <a:defRPr sz="8876" kern="1200">
          <a:solidFill>
            <a:schemeClr val="tx1"/>
          </a:solidFill>
          <a:latin typeface="+mn-lt"/>
          <a:ea typeface="+mn-ea"/>
          <a:cs typeface="+mn-cs"/>
        </a:defRPr>
      </a:lvl6pPr>
      <a:lvl7pPr marL="13118097" indent="-1009084" algn="l" defTabSz="2018169" rtl="0" eaLnBrk="1" latinLnBrk="0" hangingPunct="1">
        <a:spcBef>
          <a:spcPct val="20000"/>
        </a:spcBef>
        <a:buFont typeface="Arial"/>
        <a:buChar char="•"/>
        <a:defRPr sz="8876" kern="1200">
          <a:solidFill>
            <a:schemeClr val="tx1"/>
          </a:solidFill>
          <a:latin typeface="+mn-lt"/>
          <a:ea typeface="+mn-ea"/>
          <a:cs typeface="+mn-cs"/>
        </a:defRPr>
      </a:lvl7pPr>
      <a:lvl8pPr marL="15136267" indent="-1009084" algn="l" defTabSz="2018169" rtl="0" eaLnBrk="1" latinLnBrk="0" hangingPunct="1">
        <a:spcBef>
          <a:spcPct val="20000"/>
        </a:spcBef>
        <a:buFont typeface="Arial"/>
        <a:buChar char="•"/>
        <a:defRPr sz="8876" kern="1200">
          <a:solidFill>
            <a:schemeClr val="tx1"/>
          </a:solidFill>
          <a:latin typeface="+mn-lt"/>
          <a:ea typeface="+mn-ea"/>
          <a:cs typeface="+mn-cs"/>
        </a:defRPr>
      </a:lvl8pPr>
      <a:lvl9pPr marL="17154436" indent="-1009084" algn="l" defTabSz="2018169" rtl="0" eaLnBrk="1" latinLnBrk="0" hangingPunct="1">
        <a:spcBef>
          <a:spcPct val="20000"/>
        </a:spcBef>
        <a:buFont typeface="Arial"/>
        <a:buChar char="•"/>
        <a:defRPr sz="8876" kern="1200">
          <a:solidFill>
            <a:schemeClr val="tx1"/>
          </a:solidFill>
          <a:latin typeface="+mn-lt"/>
          <a:ea typeface="+mn-ea"/>
          <a:cs typeface="+mn-cs"/>
        </a:defRPr>
      </a:lvl9pPr>
    </p:bodyStyle>
    <p:otherStyle>
      <a:defPPr>
        <a:defRPr lang="en-US"/>
      </a:defPPr>
      <a:lvl1pPr marL="0" algn="l" defTabSz="2018169" rtl="0" eaLnBrk="1" latinLnBrk="0" hangingPunct="1">
        <a:defRPr sz="7942" kern="1200">
          <a:solidFill>
            <a:schemeClr val="tx1"/>
          </a:solidFill>
          <a:latin typeface="+mn-lt"/>
          <a:ea typeface="+mn-ea"/>
          <a:cs typeface="+mn-cs"/>
        </a:defRPr>
      </a:lvl1pPr>
      <a:lvl2pPr marL="2018169" algn="l" defTabSz="2018169" rtl="0" eaLnBrk="1" latinLnBrk="0" hangingPunct="1">
        <a:defRPr sz="7942" kern="1200">
          <a:solidFill>
            <a:schemeClr val="tx1"/>
          </a:solidFill>
          <a:latin typeface="+mn-lt"/>
          <a:ea typeface="+mn-ea"/>
          <a:cs typeface="+mn-cs"/>
        </a:defRPr>
      </a:lvl2pPr>
      <a:lvl3pPr marL="4036337" algn="l" defTabSz="2018169" rtl="0" eaLnBrk="1" latinLnBrk="0" hangingPunct="1">
        <a:defRPr sz="7942" kern="1200">
          <a:solidFill>
            <a:schemeClr val="tx1"/>
          </a:solidFill>
          <a:latin typeface="+mn-lt"/>
          <a:ea typeface="+mn-ea"/>
          <a:cs typeface="+mn-cs"/>
        </a:defRPr>
      </a:lvl3pPr>
      <a:lvl4pPr marL="6054507" algn="l" defTabSz="2018169" rtl="0" eaLnBrk="1" latinLnBrk="0" hangingPunct="1">
        <a:defRPr sz="7942" kern="1200">
          <a:solidFill>
            <a:schemeClr val="tx1"/>
          </a:solidFill>
          <a:latin typeface="+mn-lt"/>
          <a:ea typeface="+mn-ea"/>
          <a:cs typeface="+mn-cs"/>
        </a:defRPr>
      </a:lvl4pPr>
      <a:lvl5pPr marL="8072676" algn="l" defTabSz="2018169" rtl="0" eaLnBrk="1" latinLnBrk="0" hangingPunct="1">
        <a:defRPr sz="7942" kern="1200">
          <a:solidFill>
            <a:schemeClr val="tx1"/>
          </a:solidFill>
          <a:latin typeface="+mn-lt"/>
          <a:ea typeface="+mn-ea"/>
          <a:cs typeface="+mn-cs"/>
        </a:defRPr>
      </a:lvl5pPr>
      <a:lvl6pPr marL="10090845" algn="l" defTabSz="2018169" rtl="0" eaLnBrk="1" latinLnBrk="0" hangingPunct="1">
        <a:defRPr sz="7942" kern="1200">
          <a:solidFill>
            <a:schemeClr val="tx1"/>
          </a:solidFill>
          <a:latin typeface="+mn-lt"/>
          <a:ea typeface="+mn-ea"/>
          <a:cs typeface="+mn-cs"/>
        </a:defRPr>
      </a:lvl6pPr>
      <a:lvl7pPr marL="12109013" algn="l" defTabSz="2018169" rtl="0" eaLnBrk="1" latinLnBrk="0" hangingPunct="1">
        <a:defRPr sz="7942" kern="1200">
          <a:solidFill>
            <a:schemeClr val="tx1"/>
          </a:solidFill>
          <a:latin typeface="+mn-lt"/>
          <a:ea typeface="+mn-ea"/>
          <a:cs typeface="+mn-cs"/>
        </a:defRPr>
      </a:lvl7pPr>
      <a:lvl8pPr marL="14127182" algn="l" defTabSz="2018169" rtl="0" eaLnBrk="1" latinLnBrk="0" hangingPunct="1">
        <a:defRPr sz="7942" kern="1200">
          <a:solidFill>
            <a:schemeClr val="tx1"/>
          </a:solidFill>
          <a:latin typeface="+mn-lt"/>
          <a:ea typeface="+mn-ea"/>
          <a:cs typeface="+mn-cs"/>
        </a:defRPr>
      </a:lvl8pPr>
      <a:lvl9pPr marL="16145352" algn="l" defTabSz="2018169" rtl="0" eaLnBrk="1" latinLnBrk="0" hangingPunct="1">
        <a:defRPr sz="794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l="45552" t="8874" r="26025" b="48167"/>
          <a:stretch>
            <a:fillRect/>
          </a:stretch>
        </p:blipFill>
        <p:spPr bwMode="auto">
          <a:xfrm>
            <a:off x="14300132" y="12064741"/>
            <a:ext cx="14644972" cy="7275064"/>
          </a:xfrm>
          <a:prstGeom prst="rect">
            <a:avLst/>
          </a:prstGeom>
          <a:noFill/>
          <a:ln w="9525">
            <a:noFill/>
            <a:miter lim="800000"/>
            <a:headEnd/>
            <a:tailEnd/>
          </a:ln>
        </p:spPr>
      </p:pic>
      <p:sp>
        <p:nvSpPr>
          <p:cNvPr id="5122" name="Rectangle 14"/>
          <p:cNvSpPr>
            <a:spLocks noChangeArrowheads="1"/>
          </p:cNvSpPr>
          <p:nvPr/>
        </p:nvSpPr>
        <p:spPr bwMode="auto">
          <a:xfrm>
            <a:off x="363538" y="8254499"/>
            <a:ext cx="29603700" cy="34085714"/>
          </a:xfrm>
          <a:prstGeom prst="rect">
            <a:avLst/>
          </a:prstGeom>
          <a:noFill/>
          <a:ln w="57150">
            <a:solidFill>
              <a:srgbClr val="00AEDB"/>
            </a:solidFill>
            <a:miter lim="800000"/>
            <a:headEnd/>
            <a:tailEnd/>
          </a:ln>
          <a:effectLst/>
          <a:extLst>
            <a:ext uri="{909E8E84-426E-40DD-AFC4-6F175D3DCCD1}">
              <a14:hiddenFill xmlns:a14="http://schemas.microsoft.com/office/drawing/2010/main">
                <a:solidFill>
                  <a:srgbClr val="FFFFFF"/>
                </a:solidFill>
              </a14:hiddenFill>
            </a:ext>
          </a:extLst>
        </p:spPr>
        <p:txBody>
          <a:bodyPr lIns="88376" tIns="44188" rIns="88376" bIns="44188" anchor="ctr"/>
          <a:lstStyle>
            <a:lvl1pPr>
              <a:defRPr sz="10900">
                <a:solidFill>
                  <a:schemeClr val="tx1"/>
                </a:solidFill>
                <a:latin typeface="Calibri" panose="020F0502020204030204" pitchFamily="34" charset="0"/>
                <a:ea typeface="MS PGothic" panose="020B0600070205080204" pitchFamily="34" charset="-128"/>
              </a:defRPr>
            </a:lvl1pPr>
            <a:lvl2pPr marL="742950" indent="-285750">
              <a:defRPr sz="10900">
                <a:solidFill>
                  <a:schemeClr val="tx1"/>
                </a:solidFill>
                <a:latin typeface="Calibri" panose="020F0502020204030204" pitchFamily="34" charset="0"/>
                <a:ea typeface="MS PGothic" panose="020B0600070205080204" pitchFamily="34" charset="-128"/>
              </a:defRPr>
            </a:lvl2pPr>
            <a:lvl3pPr marL="1143000" indent="-228600">
              <a:defRPr sz="10900">
                <a:solidFill>
                  <a:schemeClr val="tx1"/>
                </a:solidFill>
                <a:latin typeface="Calibri" panose="020F0502020204030204" pitchFamily="34" charset="0"/>
                <a:ea typeface="MS PGothic" panose="020B0600070205080204" pitchFamily="34" charset="-128"/>
              </a:defRPr>
            </a:lvl3pPr>
            <a:lvl4pPr marL="1600200" indent="-228600">
              <a:defRPr sz="10900">
                <a:solidFill>
                  <a:schemeClr val="tx1"/>
                </a:solidFill>
                <a:latin typeface="Calibri" panose="020F0502020204030204" pitchFamily="34" charset="0"/>
                <a:ea typeface="MS PGothic" panose="020B0600070205080204" pitchFamily="34" charset="-128"/>
              </a:defRPr>
            </a:lvl4pPr>
            <a:lvl5pPr marL="2057400" indent="-228600">
              <a:defRPr sz="10900">
                <a:solidFill>
                  <a:schemeClr val="tx1"/>
                </a:solidFill>
                <a:latin typeface="Calibri" panose="020F0502020204030204" pitchFamily="34" charset="0"/>
                <a:ea typeface="MS PGothic" panose="020B0600070205080204" pitchFamily="34" charset="-128"/>
              </a:defRPr>
            </a:lvl5pPr>
            <a:lvl6pPr marL="25146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6pPr>
            <a:lvl7pPr marL="29718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7pPr>
            <a:lvl8pPr marL="34290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8pPr>
            <a:lvl9pPr marL="38862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9pPr>
          </a:lstStyle>
          <a:p>
            <a:pPr algn="ctr" eaLnBrk="1" hangingPunct="1"/>
            <a:endParaRPr lang="en-US" sz="10200">
              <a:solidFill>
                <a:srgbClr val="004E96"/>
              </a:solidFill>
              <a:latin typeface="Arial" panose="020B0604020202020204" pitchFamily="34" charset="0"/>
              <a:cs typeface="Arial" panose="020B0604020202020204" pitchFamily="34" charset="0"/>
            </a:endParaRPr>
          </a:p>
        </p:txBody>
      </p:sp>
      <p:sp>
        <p:nvSpPr>
          <p:cNvPr id="5123" name="Title 1"/>
          <p:cNvSpPr>
            <a:spLocks noGrp="1"/>
          </p:cNvSpPr>
          <p:nvPr>
            <p:ph type="title"/>
          </p:nvPr>
        </p:nvSpPr>
        <p:spPr>
          <a:xfrm>
            <a:off x="460373" y="2300288"/>
            <a:ext cx="22999702" cy="5417636"/>
          </a:xfrm>
          <a:extLst/>
        </p:spPr>
        <p:txBody>
          <a:bodyPr>
            <a:normAutofit fontScale="90000"/>
          </a:bodyPr>
          <a:lstStyle/>
          <a:p>
            <a:r>
              <a:rPr lang="en-AU" sz="7800" b="1" dirty="0" smtClean="0"/>
              <a:t>A registry of Australian Genomics bioinformatics pipelines incorporating a structured representation and interactive visualisation</a:t>
            </a:r>
            <a:r>
              <a:rPr lang="en-AU" sz="7000" b="1" dirty="0" smtClean="0"/>
              <a:t/>
            </a:r>
            <a:br>
              <a:rPr lang="en-AU" sz="7000" b="1" dirty="0" smtClean="0"/>
            </a:br>
            <a:r>
              <a:rPr lang="en-US" sz="3000" dirty="0" smtClean="0">
                <a:solidFill>
                  <a:srgbClr val="064298"/>
                </a:solidFill>
              </a:rPr>
              <a:t/>
            </a:r>
            <a:br>
              <a:rPr lang="en-US" sz="3000" dirty="0" smtClean="0">
                <a:solidFill>
                  <a:srgbClr val="064298"/>
                </a:solidFill>
              </a:rPr>
            </a:br>
            <a:r>
              <a:rPr lang="en-US" sz="5800" dirty="0" err="1" smtClean="0">
                <a:solidFill>
                  <a:srgbClr val="00AEDB"/>
                </a:solidFill>
              </a:rPr>
              <a:t>Mailie</a:t>
            </a:r>
            <a:r>
              <a:rPr lang="en-US" sz="5800" dirty="0" smtClean="0">
                <a:solidFill>
                  <a:srgbClr val="00AEDB"/>
                </a:solidFill>
              </a:rPr>
              <a:t> Gall</a:t>
            </a:r>
            <a:r>
              <a:rPr lang="en-US" sz="5800" baseline="30000" dirty="0" smtClean="0">
                <a:solidFill>
                  <a:srgbClr val="00AEDB"/>
                </a:solidFill>
              </a:rPr>
              <a:t>1,2,3</a:t>
            </a:r>
            <a:r>
              <a:rPr lang="en-US" sz="5800" dirty="0" smtClean="0">
                <a:solidFill>
                  <a:srgbClr val="00AEDB"/>
                </a:solidFill>
              </a:rPr>
              <a:t>, Bernard Pope</a:t>
            </a:r>
            <a:r>
              <a:rPr lang="en-US" sz="5800" baseline="30000" dirty="0" smtClean="0">
                <a:solidFill>
                  <a:srgbClr val="00AEDB"/>
                </a:solidFill>
              </a:rPr>
              <a:t>2,3</a:t>
            </a:r>
            <a:r>
              <a:rPr lang="en-US" sz="5800" dirty="0" smtClean="0">
                <a:solidFill>
                  <a:srgbClr val="00AEDB"/>
                </a:solidFill>
              </a:rPr>
              <a:t>, John Pearson</a:t>
            </a:r>
            <a:r>
              <a:rPr lang="en-US" sz="5800" baseline="30000" dirty="0" smtClean="0">
                <a:solidFill>
                  <a:srgbClr val="00AEDB"/>
                </a:solidFill>
              </a:rPr>
              <a:t>1,4</a:t>
            </a:r>
            <a:r>
              <a:rPr lang="en-US" sz="5800" dirty="0" smtClean="0">
                <a:solidFill>
                  <a:srgbClr val="00AEDB"/>
                </a:solidFill>
              </a:rPr>
              <a:t> &amp; Natalie Thorne</a:t>
            </a:r>
            <a:r>
              <a:rPr lang="en-US" sz="5800" baseline="30000" dirty="0" smtClean="0">
                <a:solidFill>
                  <a:srgbClr val="00AEDB"/>
                </a:solidFill>
              </a:rPr>
              <a:t>1,3,5</a:t>
            </a:r>
            <a:r>
              <a:rPr lang="en-US" sz="6000" dirty="0" smtClean="0">
                <a:solidFill>
                  <a:srgbClr val="00AEDB"/>
                </a:solidFill>
              </a:rPr>
              <a:t/>
            </a:r>
            <a:br>
              <a:rPr lang="en-US" sz="6000" dirty="0" smtClean="0">
                <a:solidFill>
                  <a:srgbClr val="00AEDB"/>
                </a:solidFill>
              </a:rPr>
            </a:br>
            <a:r>
              <a:rPr lang="en-US" sz="2700" dirty="0" smtClean="0">
                <a:solidFill>
                  <a:srgbClr val="00AEDB"/>
                </a:solidFill>
              </a:rPr>
              <a:t/>
            </a:r>
            <a:br>
              <a:rPr lang="en-US" sz="2700" dirty="0" smtClean="0">
                <a:solidFill>
                  <a:srgbClr val="00AEDB"/>
                </a:solidFill>
              </a:rPr>
            </a:br>
            <a:r>
              <a:rPr lang="en-US" sz="3300" dirty="0" smtClean="0">
                <a:solidFill>
                  <a:srgbClr val="00AEDB"/>
                </a:solidFill>
              </a:rPr>
              <a:t>1. Australian Genomics Health Alliance, 2. Melbourne Bioinformatics, 3. The University of Melbourne, </a:t>
            </a:r>
            <a:br>
              <a:rPr lang="en-US" sz="3300" dirty="0" smtClean="0">
                <a:solidFill>
                  <a:srgbClr val="00AEDB"/>
                </a:solidFill>
              </a:rPr>
            </a:br>
            <a:r>
              <a:rPr lang="en-US" sz="3300" dirty="0" smtClean="0">
                <a:solidFill>
                  <a:srgbClr val="00AEDB"/>
                </a:solidFill>
              </a:rPr>
              <a:t>4. QIMR Berghofer, 5. Melbourne Genomics Health Alliance</a:t>
            </a:r>
          </a:p>
        </p:txBody>
      </p:sp>
      <p:sp>
        <p:nvSpPr>
          <p:cNvPr id="5124" name="Content Placeholder 19"/>
          <p:cNvSpPr>
            <a:spLocks noGrp="1"/>
          </p:cNvSpPr>
          <p:nvPr>
            <p:ph idx="1"/>
          </p:nvPr>
        </p:nvSpPr>
        <p:spPr>
          <a:xfrm>
            <a:off x="660401" y="8579989"/>
            <a:ext cx="7874000" cy="949325"/>
          </a:xfrm>
        </p:spPr>
        <p:txBody>
          <a:bodyPr>
            <a:normAutofit/>
          </a:bodyPr>
          <a:lstStyle/>
          <a:p>
            <a:pPr>
              <a:lnSpc>
                <a:spcPct val="100000"/>
              </a:lnSpc>
            </a:pPr>
            <a:r>
              <a:rPr lang="en-US" sz="4500" dirty="0" smtClean="0">
                <a:solidFill>
                  <a:srgbClr val="00AEDB"/>
                </a:solidFill>
              </a:rPr>
              <a:t>Introduction</a:t>
            </a:r>
          </a:p>
        </p:txBody>
      </p:sp>
      <p:sp>
        <p:nvSpPr>
          <p:cNvPr id="5125" name="Content Placeholder 19"/>
          <p:cNvSpPr txBox="1">
            <a:spLocks/>
          </p:cNvSpPr>
          <p:nvPr/>
        </p:nvSpPr>
        <p:spPr bwMode="auto">
          <a:xfrm>
            <a:off x="660401" y="38764956"/>
            <a:ext cx="11169650" cy="1094785"/>
          </a:xfrm>
          <a:prstGeom prst="rect">
            <a:avLst/>
          </a:prstGeom>
          <a:noFill/>
          <a:ln>
            <a:noFill/>
          </a:ln>
          <a:extLst>
            <a:ext uri="{909E8E84-426E-40dd-AFC4-6F175D3DCCD1}"/>
            <a:ext uri="{91240B29-F687-4f45-9708-019B960494DF}"/>
          </a:extLst>
        </p:spPr>
        <p:txBody>
          <a:bodyPr lIns="0" tIns="0" rIns="0" bIns="0"/>
          <a:lstStyle>
            <a:lvl1pPr defTabSz="1474788">
              <a:spcBef>
                <a:spcPct val="20000"/>
              </a:spcBef>
              <a:buFont typeface="Arial" charset="0"/>
              <a:buChar char="•"/>
              <a:defRPr sz="15100">
                <a:solidFill>
                  <a:schemeClr val="tx1"/>
                </a:solidFill>
                <a:latin typeface="Calibri" charset="0"/>
                <a:ea typeface="MS PGothic" charset="-128"/>
              </a:defRPr>
            </a:lvl1pPr>
            <a:lvl2pPr marL="742950" indent="-285750" defTabSz="1474788">
              <a:spcBef>
                <a:spcPct val="20000"/>
              </a:spcBef>
              <a:buFont typeface="Arial" charset="0"/>
              <a:buChar char="–"/>
              <a:defRPr sz="13100">
                <a:solidFill>
                  <a:schemeClr val="tx1"/>
                </a:solidFill>
                <a:latin typeface="Calibri" charset="0"/>
                <a:ea typeface="MS PGothic" charset="-128"/>
              </a:defRPr>
            </a:lvl2pPr>
            <a:lvl3pPr marL="1143000" indent="-228600" defTabSz="1474788">
              <a:spcBef>
                <a:spcPct val="20000"/>
              </a:spcBef>
              <a:buFont typeface="Arial" charset="0"/>
              <a:buChar char="•"/>
              <a:defRPr sz="11300">
                <a:solidFill>
                  <a:schemeClr val="tx1"/>
                </a:solidFill>
                <a:latin typeface="Calibri" charset="0"/>
                <a:ea typeface="MS PGothic" charset="-128"/>
              </a:defRPr>
            </a:lvl3pPr>
            <a:lvl4pPr marL="1600200" indent="-228600" defTabSz="1474788">
              <a:spcBef>
                <a:spcPct val="20000"/>
              </a:spcBef>
              <a:buFont typeface="Arial" charset="0"/>
              <a:buChar char="–"/>
              <a:defRPr sz="9500">
                <a:solidFill>
                  <a:schemeClr val="tx1"/>
                </a:solidFill>
                <a:latin typeface="Calibri" charset="0"/>
                <a:ea typeface="MS PGothic" charset="-128"/>
              </a:defRPr>
            </a:lvl4pPr>
            <a:lvl5pPr marL="2057400" indent="-228600" defTabSz="1474788">
              <a:spcBef>
                <a:spcPct val="20000"/>
              </a:spcBef>
              <a:buFont typeface="Arial" charset="0"/>
              <a:buChar char="»"/>
              <a:defRPr sz="9500">
                <a:solidFill>
                  <a:schemeClr val="tx1"/>
                </a:solidFill>
                <a:latin typeface="Calibri" charset="0"/>
                <a:ea typeface="MS PGothic" charset="-128"/>
              </a:defRPr>
            </a:lvl5pPr>
            <a:lvl6pPr marL="25146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6pPr>
            <a:lvl7pPr marL="29718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7pPr>
            <a:lvl8pPr marL="34290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8pPr>
            <a:lvl9pPr marL="38862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9pPr>
          </a:lstStyle>
          <a:p>
            <a:pPr>
              <a:buFontTx/>
              <a:buNone/>
              <a:defRPr/>
            </a:pPr>
            <a:r>
              <a:rPr lang="en-US" altLang="en-US" sz="4500" dirty="0" smtClean="0">
                <a:solidFill>
                  <a:srgbClr val="00AEDB"/>
                </a:solidFill>
                <a:latin typeface="Arial" panose="020B0604020202020204" pitchFamily="34" charset="0"/>
                <a:cs typeface="Arial" panose="020B0604020202020204" pitchFamily="34" charset="0"/>
              </a:rPr>
              <a:t>Future directions</a:t>
            </a:r>
          </a:p>
        </p:txBody>
      </p:sp>
      <p:sp>
        <p:nvSpPr>
          <p:cNvPr id="5128" name="Content Placeholder 19"/>
          <p:cNvSpPr txBox="1">
            <a:spLocks/>
          </p:cNvSpPr>
          <p:nvPr/>
        </p:nvSpPr>
        <p:spPr bwMode="auto">
          <a:xfrm>
            <a:off x="16156985" y="39825295"/>
            <a:ext cx="9199534" cy="784404"/>
          </a:xfrm>
          <a:prstGeom prst="rect">
            <a:avLst/>
          </a:prstGeom>
          <a:noFill/>
          <a:ln>
            <a:noFill/>
          </a:ln>
          <a:extLst>
            <a:ext uri="{909E8E84-426E-40dd-AFC4-6F175D3DCCD1}"/>
            <a:ext uri="{91240B29-F687-4f45-9708-019B960494DF}"/>
          </a:extLst>
        </p:spPr>
        <p:txBody>
          <a:bodyPr lIns="0" tIns="0" rIns="0" bIns="0"/>
          <a:lstStyle>
            <a:lvl1pPr defTabSz="1474788">
              <a:spcBef>
                <a:spcPct val="20000"/>
              </a:spcBef>
              <a:buFont typeface="Arial" charset="0"/>
              <a:buChar char="•"/>
              <a:defRPr sz="15100">
                <a:solidFill>
                  <a:schemeClr val="tx1"/>
                </a:solidFill>
                <a:latin typeface="Calibri" charset="0"/>
                <a:ea typeface="MS PGothic" charset="-128"/>
              </a:defRPr>
            </a:lvl1pPr>
            <a:lvl2pPr marL="742950" indent="-285750" defTabSz="1474788">
              <a:spcBef>
                <a:spcPct val="20000"/>
              </a:spcBef>
              <a:buFont typeface="Arial" charset="0"/>
              <a:buChar char="–"/>
              <a:defRPr sz="13100">
                <a:solidFill>
                  <a:schemeClr val="tx1"/>
                </a:solidFill>
                <a:latin typeface="Calibri" charset="0"/>
                <a:ea typeface="MS PGothic" charset="-128"/>
              </a:defRPr>
            </a:lvl2pPr>
            <a:lvl3pPr marL="1143000" indent="-228600" defTabSz="1474788">
              <a:spcBef>
                <a:spcPct val="20000"/>
              </a:spcBef>
              <a:buFont typeface="Arial" charset="0"/>
              <a:buChar char="•"/>
              <a:defRPr sz="11300">
                <a:solidFill>
                  <a:schemeClr val="tx1"/>
                </a:solidFill>
                <a:latin typeface="Calibri" charset="0"/>
                <a:ea typeface="MS PGothic" charset="-128"/>
              </a:defRPr>
            </a:lvl3pPr>
            <a:lvl4pPr marL="1600200" indent="-228600" defTabSz="1474788">
              <a:spcBef>
                <a:spcPct val="20000"/>
              </a:spcBef>
              <a:buFont typeface="Arial" charset="0"/>
              <a:buChar char="–"/>
              <a:defRPr sz="9500">
                <a:solidFill>
                  <a:schemeClr val="tx1"/>
                </a:solidFill>
                <a:latin typeface="Calibri" charset="0"/>
                <a:ea typeface="MS PGothic" charset="-128"/>
              </a:defRPr>
            </a:lvl4pPr>
            <a:lvl5pPr marL="2057400" indent="-228600" defTabSz="1474788">
              <a:spcBef>
                <a:spcPct val="20000"/>
              </a:spcBef>
              <a:buFont typeface="Arial" charset="0"/>
              <a:buChar char="»"/>
              <a:defRPr sz="9500">
                <a:solidFill>
                  <a:schemeClr val="tx1"/>
                </a:solidFill>
                <a:latin typeface="Calibri" charset="0"/>
                <a:ea typeface="MS PGothic" charset="-128"/>
              </a:defRPr>
            </a:lvl5pPr>
            <a:lvl6pPr marL="25146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6pPr>
            <a:lvl7pPr marL="29718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7pPr>
            <a:lvl8pPr marL="34290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8pPr>
            <a:lvl9pPr marL="38862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9pPr>
          </a:lstStyle>
          <a:p>
            <a:pPr>
              <a:buFontTx/>
              <a:buNone/>
              <a:defRPr/>
            </a:pPr>
            <a:r>
              <a:rPr lang="en-US" altLang="en-US" sz="4500" dirty="0" smtClean="0">
                <a:solidFill>
                  <a:srgbClr val="00AEDB"/>
                </a:solidFill>
                <a:latin typeface="Arial" panose="020B0604020202020204" pitchFamily="34" charset="0"/>
                <a:ea typeface="Futura Medium" charset="0"/>
                <a:cs typeface="Arial" panose="020B0604020202020204" pitchFamily="34" charset="0"/>
              </a:rPr>
              <a:t>Acknowledgments</a:t>
            </a:r>
          </a:p>
        </p:txBody>
      </p:sp>
      <p:sp>
        <p:nvSpPr>
          <p:cNvPr id="5139" name="TextBox 2"/>
          <p:cNvSpPr txBox="1">
            <a:spLocks noChangeArrowheads="1"/>
          </p:cNvSpPr>
          <p:nvPr/>
        </p:nvSpPr>
        <p:spPr bwMode="auto">
          <a:xfrm>
            <a:off x="21912263" y="8493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sz="10900">
                <a:solidFill>
                  <a:schemeClr val="tx1"/>
                </a:solidFill>
                <a:latin typeface="Calibri" panose="020F0502020204030204" pitchFamily="34" charset="0"/>
                <a:ea typeface="MS PGothic" panose="020B0600070205080204" pitchFamily="34" charset="-128"/>
              </a:defRPr>
            </a:lvl1pPr>
            <a:lvl2pPr marL="742950" indent="-285750">
              <a:defRPr sz="10900">
                <a:solidFill>
                  <a:schemeClr val="tx1"/>
                </a:solidFill>
                <a:latin typeface="Calibri" panose="020F0502020204030204" pitchFamily="34" charset="0"/>
                <a:ea typeface="MS PGothic" panose="020B0600070205080204" pitchFamily="34" charset="-128"/>
              </a:defRPr>
            </a:lvl2pPr>
            <a:lvl3pPr marL="1143000" indent="-228600">
              <a:defRPr sz="10900">
                <a:solidFill>
                  <a:schemeClr val="tx1"/>
                </a:solidFill>
                <a:latin typeface="Calibri" panose="020F0502020204030204" pitchFamily="34" charset="0"/>
                <a:ea typeface="MS PGothic" panose="020B0600070205080204" pitchFamily="34" charset="-128"/>
              </a:defRPr>
            </a:lvl3pPr>
            <a:lvl4pPr marL="1600200" indent="-228600">
              <a:defRPr sz="10900">
                <a:solidFill>
                  <a:schemeClr val="tx1"/>
                </a:solidFill>
                <a:latin typeface="Calibri" panose="020F0502020204030204" pitchFamily="34" charset="0"/>
                <a:ea typeface="MS PGothic" panose="020B0600070205080204" pitchFamily="34" charset="-128"/>
              </a:defRPr>
            </a:lvl4pPr>
            <a:lvl5pPr marL="2057400" indent="-228600">
              <a:defRPr sz="10900">
                <a:solidFill>
                  <a:schemeClr val="tx1"/>
                </a:solidFill>
                <a:latin typeface="Calibri" panose="020F0502020204030204" pitchFamily="34" charset="0"/>
                <a:ea typeface="MS PGothic" panose="020B0600070205080204" pitchFamily="34" charset="-128"/>
              </a:defRPr>
            </a:lvl5pPr>
            <a:lvl6pPr marL="25146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6pPr>
            <a:lvl7pPr marL="29718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7pPr>
            <a:lvl8pPr marL="34290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8pPr>
            <a:lvl9pPr marL="3886200" indent="-228600" defTabSz="2085975" eaLnBrk="0" fontAlgn="base" hangingPunct="0">
              <a:spcBef>
                <a:spcPct val="0"/>
              </a:spcBef>
              <a:spcAft>
                <a:spcPct val="0"/>
              </a:spcAft>
              <a:defRPr sz="10900">
                <a:solidFill>
                  <a:schemeClr val="tx1"/>
                </a:solidFill>
                <a:latin typeface="Calibri" panose="020F0502020204030204" pitchFamily="34" charset="0"/>
                <a:ea typeface="MS PGothic" panose="020B0600070205080204" pitchFamily="34" charset="-128"/>
              </a:defRPr>
            </a:lvl9pPr>
          </a:lstStyle>
          <a:p>
            <a:pPr>
              <a:lnSpc>
                <a:spcPct val="80000"/>
              </a:lnSpc>
            </a:pPr>
            <a:endParaRPr lang="en-US" sz="6000">
              <a:latin typeface="Arial" panose="020B0604020202020204" pitchFamily="34" charset="0"/>
              <a:cs typeface="Arial" panose="020B0604020202020204" pitchFamily="34" charset="0"/>
            </a:endParaRPr>
          </a:p>
        </p:txBody>
      </p:sp>
      <p:pic>
        <p:nvPicPr>
          <p:cNvPr id="5140"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54446" y="1582237"/>
            <a:ext cx="8204200"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Mailie\Downloads\VLSCI-MelbBioinfo-sq-RGBcrop.png"/>
          <p:cNvPicPr>
            <a:picLocks noChangeAspect="1" noChangeArrowheads="1"/>
          </p:cNvPicPr>
          <p:nvPr/>
        </p:nvPicPr>
        <p:blipFill>
          <a:blip r:embed="rId5"/>
          <a:srcRect/>
          <a:stretch>
            <a:fillRect/>
          </a:stretch>
        </p:blipFill>
        <p:spPr bwMode="auto">
          <a:xfrm>
            <a:off x="2075687" y="6886652"/>
            <a:ext cx="2625543" cy="1163070"/>
          </a:xfrm>
          <a:prstGeom prst="rect">
            <a:avLst/>
          </a:prstGeom>
          <a:noFill/>
        </p:spPr>
      </p:pic>
      <p:sp>
        <p:nvSpPr>
          <p:cNvPr id="1028" name="AutoShape 4" descr="Image result for wehi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sp>
        <p:nvSpPr>
          <p:cNvPr id="27" name="Rectangle 26"/>
          <p:cNvSpPr/>
          <p:nvPr/>
        </p:nvSpPr>
        <p:spPr>
          <a:xfrm>
            <a:off x="660401" y="12845797"/>
            <a:ext cx="12206513" cy="2923877"/>
          </a:xfrm>
          <a:prstGeom prst="rect">
            <a:avLst/>
          </a:prstGeom>
        </p:spPr>
        <p:txBody>
          <a:bodyPr wrap="square">
            <a:spAutoFit/>
          </a:bodyPr>
          <a:lstStyle/>
          <a:p>
            <a:pPr>
              <a:buFont typeface="Arial" pitchFamily="34" charset="0"/>
              <a:buChar char="•"/>
            </a:pPr>
            <a:r>
              <a:rPr lang="en-AU" sz="3000" dirty="0" smtClean="0">
                <a:latin typeface="Arial" pitchFamily="34" charset="0"/>
                <a:cs typeface="Arial" pitchFamily="34" charset="0"/>
              </a:rPr>
              <a:t> Develop a standard, platform-agnostic, detailed structured document to describe clinical bioinformatics pipelines.</a:t>
            </a:r>
          </a:p>
          <a:p>
            <a:pPr>
              <a:buFont typeface="Arial" pitchFamily="34" charset="0"/>
              <a:buChar char="•"/>
            </a:pPr>
            <a:r>
              <a:rPr lang="en-AU" sz="3000" dirty="0" smtClean="0">
                <a:latin typeface="Arial" pitchFamily="34" charset="0"/>
                <a:cs typeface="Arial" pitchFamily="34" charset="0"/>
              </a:rPr>
              <a:t> Develop an interactive, dynamic tool to visualise and explore pipeline descriptions.</a:t>
            </a:r>
          </a:p>
          <a:p>
            <a:pPr>
              <a:buFont typeface="Arial" pitchFamily="34" charset="0"/>
              <a:buChar char="•"/>
            </a:pPr>
            <a:r>
              <a:rPr lang="en-AU" sz="3000" dirty="0" smtClean="0">
                <a:latin typeface="Arial" pitchFamily="34" charset="0"/>
                <a:cs typeface="Arial" pitchFamily="34" charset="0"/>
              </a:rPr>
              <a:t> </a:t>
            </a:r>
            <a:r>
              <a:rPr lang="en-AU" sz="3000" dirty="0">
                <a:latin typeface="Arial" pitchFamily="34" charset="0"/>
                <a:cs typeface="Arial" pitchFamily="34" charset="0"/>
              </a:rPr>
              <a:t>D</a:t>
            </a:r>
            <a:r>
              <a:rPr lang="en-AU" sz="3000" dirty="0" smtClean="0">
                <a:latin typeface="Arial" pitchFamily="34" charset="0"/>
                <a:cs typeface="Arial" pitchFamily="34" charset="0"/>
              </a:rPr>
              <a:t>escribe pipelines used by Australian Genomics flagships and compile into an online registry.</a:t>
            </a:r>
            <a:endParaRPr lang="en-AU" sz="3000" dirty="0">
              <a:latin typeface="Arial" pitchFamily="34" charset="0"/>
              <a:cs typeface="Arial" pitchFamily="34" charset="0"/>
            </a:endParaRPr>
          </a:p>
        </p:txBody>
      </p:sp>
      <p:sp>
        <p:nvSpPr>
          <p:cNvPr id="28" name="Rectangle 27"/>
          <p:cNvSpPr/>
          <p:nvPr/>
        </p:nvSpPr>
        <p:spPr>
          <a:xfrm>
            <a:off x="660401" y="9331313"/>
            <a:ext cx="28417821" cy="2400657"/>
          </a:xfrm>
          <a:prstGeom prst="rect">
            <a:avLst/>
          </a:prstGeom>
        </p:spPr>
        <p:txBody>
          <a:bodyPr wrap="square">
            <a:spAutoFit/>
          </a:bodyPr>
          <a:lstStyle/>
          <a:p>
            <a:pPr algn="just"/>
            <a:r>
              <a:rPr lang="en-AU" sz="3000" dirty="0" smtClean="0">
                <a:latin typeface="Arial" pitchFamily="34" charset="0"/>
                <a:cs typeface="Arial" pitchFamily="34" charset="0"/>
              </a:rPr>
              <a:t>The contents, structure and configuration of bioinformatics pipelines are critical to understanding their behaviour, but have traditionally been buried within their source code implementations. This lack of transparency reduces our confidence in pipeline correctness, severely limits our ability to compare and contrast different systems, and is a lost opportunity for providing key provenance information for clinical tests.</a:t>
            </a:r>
            <a:r>
              <a:rPr lang="en-AU" sz="3000" dirty="0">
                <a:latin typeface="Arial" pitchFamily="34" charset="0"/>
                <a:cs typeface="Arial" pitchFamily="34" charset="0"/>
              </a:rPr>
              <a:t> </a:t>
            </a:r>
            <a:r>
              <a:rPr lang="en-AU" sz="3000" dirty="0" smtClean="0">
                <a:latin typeface="Arial" pitchFamily="34" charset="0"/>
                <a:cs typeface="Arial" pitchFamily="34" charset="0"/>
              </a:rPr>
              <a:t>There are currently no standards or conventions currently adopted by the bioinformatics community for documenting pipeline metadata, and few integrated tools for visualising this information. We aim to address these limitations by building a registry of clinical bioinformatics pipelines used within the Australian Genomics Health Alliance, that takes advantage of emerging data ontologies</a:t>
            </a:r>
            <a:r>
              <a:rPr lang="en-AU" sz="3000" dirty="0">
                <a:latin typeface="Arial" pitchFamily="34" charset="0"/>
                <a:cs typeface="Arial" pitchFamily="34" charset="0"/>
              </a:rPr>
              <a:t> </a:t>
            </a:r>
            <a:r>
              <a:rPr lang="en-AU" sz="3000" dirty="0" smtClean="0">
                <a:latin typeface="Arial" pitchFamily="34" charset="0"/>
                <a:cs typeface="Arial" pitchFamily="34" charset="0"/>
              </a:rPr>
              <a:t>and standards.</a:t>
            </a:r>
            <a:endParaRPr lang="en-AU" sz="3000" dirty="0">
              <a:latin typeface="Arial" pitchFamily="34" charset="0"/>
              <a:cs typeface="Arial" pitchFamily="34" charset="0"/>
            </a:endParaRPr>
          </a:p>
        </p:txBody>
      </p:sp>
      <p:sp>
        <p:nvSpPr>
          <p:cNvPr id="29" name="Rectangle 28"/>
          <p:cNvSpPr/>
          <p:nvPr/>
        </p:nvSpPr>
        <p:spPr>
          <a:xfrm>
            <a:off x="660401" y="17020704"/>
            <a:ext cx="12206513" cy="2923877"/>
          </a:xfrm>
          <a:prstGeom prst="rect">
            <a:avLst/>
          </a:prstGeom>
        </p:spPr>
        <p:txBody>
          <a:bodyPr wrap="square">
            <a:spAutoFit/>
          </a:bodyPr>
          <a:lstStyle/>
          <a:p>
            <a:pPr>
              <a:buFont typeface="Arial" pitchFamily="34" charset="0"/>
              <a:buChar char="•"/>
            </a:pPr>
            <a:r>
              <a:rPr lang="en-AU" sz="3000" dirty="0" smtClean="0">
                <a:latin typeface="Arial" pitchFamily="34" charset="0"/>
                <a:cs typeface="Arial" pitchFamily="34" charset="0"/>
              </a:rPr>
              <a:t> Pipeline descriptions were gathered </a:t>
            </a:r>
            <a:r>
              <a:rPr lang="en-AU" sz="3000" dirty="0">
                <a:latin typeface="Arial" pitchFamily="34" charset="0"/>
                <a:cs typeface="Arial" pitchFamily="34" charset="0"/>
              </a:rPr>
              <a:t>through inspection of </a:t>
            </a:r>
            <a:r>
              <a:rPr lang="en-AU" sz="3000" dirty="0" smtClean="0">
                <a:latin typeface="Arial" pitchFamily="34" charset="0"/>
                <a:cs typeface="Arial" pitchFamily="34" charset="0"/>
              </a:rPr>
              <a:t>pipeline and tool </a:t>
            </a:r>
            <a:r>
              <a:rPr lang="en-AU" sz="3000" dirty="0">
                <a:latin typeface="Arial" pitchFamily="34" charset="0"/>
                <a:cs typeface="Arial" pitchFamily="34" charset="0"/>
              </a:rPr>
              <a:t>manuals, command logs and interviews with </a:t>
            </a:r>
            <a:r>
              <a:rPr lang="en-AU" sz="3000" dirty="0" err="1" smtClean="0">
                <a:latin typeface="Arial" pitchFamily="34" charset="0"/>
                <a:cs typeface="Arial" pitchFamily="34" charset="0"/>
              </a:rPr>
              <a:t>bioinformaticians</a:t>
            </a:r>
            <a:r>
              <a:rPr lang="en-AU" sz="3000" dirty="0" smtClean="0">
                <a:latin typeface="Arial" pitchFamily="34" charset="0"/>
                <a:cs typeface="Arial" pitchFamily="34" charset="0"/>
              </a:rPr>
              <a:t>.</a:t>
            </a:r>
          </a:p>
          <a:p>
            <a:pPr>
              <a:buFont typeface="Arial" pitchFamily="34" charset="0"/>
              <a:buChar char="•"/>
            </a:pPr>
            <a:r>
              <a:rPr lang="en-AU" sz="3000" dirty="0" smtClean="0">
                <a:latin typeface="Arial" pitchFamily="34" charset="0"/>
                <a:cs typeface="Arial" pitchFamily="34" charset="0"/>
              </a:rPr>
              <a:t> 14 pipelines (WES, WGS, panel and trios) from 8 flagships have been fully (7) or partially (7) described (Fig. 1a &amp; Fig.1b).</a:t>
            </a:r>
          </a:p>
          <a:p>
            <a:pPr>
              <a:buFont typeface="Arial" pitchFamily="34" charset="0"/>
              <a:buChar char="•"/>
            </a:pPr>
            <a:r>
              <a:rPr lang="en-AU" sz="3000" dirty="0" smtClean="0">
                <a:latin typeface="Arial" pitchFamily="34" charset="0"/>
                <a:cs typeface="Arial" pitchFamily="34" charset="0"/>
              </a:rPr>
              <a:t> The pipeline descriptions are available in an online registry: https://agha.qimrberghofer.edu.au/wiki/PipelineRegistry. </a:t>
            </a:r>
          </a:p>
        </p:txBody>
      </p:sp>
      <p:sp>
        <p:nvSpPr>
          <p:cNvPr id="37" name="Rectangle 36"/>
          <p:cNvSpPr/>
          <p:nvPr/>
        </p:nvSpPr>
        <p:spPr>
          <a:xfrm>
            <a:off x="660401" y="16167183"/>
            <a:ext cx="12206513" cy="782972"/>
          </a:xfrm>
          <a:prstGeom prst="rect">
            <a:avLst/>
          </a:prstGeom>
        </p:spPr>
        <p:txBody>
          <a:bodyPr wrap="square">
            <a:spAutoFit/>
          </a:bodyPr>
          <a:lstStyle/>
          <a:p>
            <a:r>
              <a:rPr lang="en-AU" sz="4500" dirty="0" smtClean="0">
                <a:solidFill>
                  <a:srgbClr val="00AEDB"/>
                </a:solidFill>
                <a:latin typeface="Arial" pitchFamily="34" charset="0"/>
                <a:cs typeface="Arial" pitchFamily="34" charset="0"/>
              </a:rPr>
              <a:t>Pipeline Registry</a:t>
            </a:r>
          </a:p>
        </p:txBody>
      </p:sp>
      <p:sp>
        <p:nvSpPr>
          <p:cNvPr id="38" name="Rectangle 37"/>
          <p:cNvSpPr/>
          <p:nvPr/>
        </p:nvSpPr>
        <p:spPr>
          <a:xfrm>
            <a:off x="660401" y="29705514"/>
            <a:ext cx="12206513" cy="784830"/>
          </a:xfrm>
          <a:prstGeom prst="rect">
            <a:avLst/>
          </a:prstGeom>
        </p:spPr>
        <p:txBody>
          <a:bodyPr wrap="square">
            <a:spAutoFit/>
          </a:bodyPr>
          <a:lstStyle/>
          <a:p>
            <a:r>
              <a:rPr lang="en-AU" sz="4500" dirty="0" smtClean="0">
                <a:solidFill>
                  <a:srgbClr val="00AEDB"/>
                </a:solidFill>
                <a:latin typeface="Arial" pitchFamily="34" charset="0"/>
                <a:cs typeface="Arial" pitchFamily="34" charset="0"/>
              </a:rPr>
              <a:t>A standard to describe pipelines using CWL</a:t>
            </a:r>
          </a:p>
        </p:txBody>
      </p:sp>
      <p:sp>
        <p:nvSpPr>
          <p:cNvPr id="39" name="Rectangle 38"/>
          <p:cNvSpPr/>
          <p:nvPr/>
        </p:nvSpPr>
        <p:spPr>
          <a:xfrm>
            <a:off x="660401" y="30604436"/>
            <a:ext cx="12934410" cy="7940635"/>
          </a:xfrm>
          <a:prstGeom prst="rect">
            <a:avLst/>
          </a:prstGeom>
        </p:spPr>
        <p:txBody>
          <a:bodyPr wrap="square">
            <a:spAutoFit/>
          </a:bodyPr>
          <a:lstStyle/>
          <a:p>
            <a:pPr>
              <a:buSzPct val="100000"/>
              <a:buFont typeface="Arial" pitchFamily="34" charset="0"/>
              <a:buChar char="•"/>
            </a:pPr>
            <a:r>
              <a:rPr lang="en-AU" sz="3000" dirty="0" smtClean="0">
                <a:latin typeface="Arial" pitchFamily="34" charset="0"/>
                <a:cs typeface="Arial" pitchFamily="34" charset="0"/>
              </a:rPr>
              <a:t> The Common Workflow Language (CWL) and Workflow Description Language (WDL) were evaluated for their suitability as descriptive formats/languages to describe pipelines.</a:t>
            </a:r>
          </a:p>
          <a:p>
            <a:pPr>
              <a:buSzPct val="110000"/>
              <a:buFont typeface="Arial" pitchFamily="34" charset="0"/>
              <a:buChar char="•"/>
            </a:pPr>
            <a:endParaRPr lang="en-AU" sz="3000" dirty="0" smtClean="0">
              <a:latin typeface="Arial" pitchFamily="34" charset="0"/>
              <a:cs typeface="Arial" pitchFamily="34" charset="0"/>
            </a:endParaRPr>
          </a:p>
          <a:p>
            <a:pPr>
              <a:buSzPct val="100000"/>
              <a:buFont typeface="Arial" pitchFamily="34" charset="0"/>
              <a:buChar char="•"/>
            </a:pPr>
            <a:r>
              <a:rPr lang="en-AU" sz="3000" dirty="0" smtClean="0">
                <a:latin typeface="Arial" pitchFamily="34" charset="0"/>
                <a:cs typeface="Arial" pitchFamily="34" charset="0"/>
              </a:rPr>
              <a:t> CWL was adopted by this project for the following reasons:</a:t>
            </a:r>
          </a:p>
          <a:p>
            <a:pPr marL="900000" lvl="1" indent="0">
              <a:buClr>
                <a:srgbClr val="064298"/>
              </a:buClr>
              <a:buSzPct val="100000"/>
              <a:buFont typeface="Arial" pitchFamily="34" charset="0"/>
              <a:buChar char="→"/>
            </a:pPr>
            <a:r>
              <a:rPr lang="en-AU" sz="3000" dirty="0" smtClean="0">
                <a:latin typeface="Arial" pitchFamily="34" charset="0"/>
                <a:cs typeface="Arial" pitchFamily="34" charset="0"/>
              </a:rPr>
              <a:t> declarative and flexible specification with links to ontologies and registries (EDAM ontology, </a:t>
            </a:r>
            <a:r>
              <a:rPr lang="en-AU" sz="3000" dirty="0" err="1" smtClean="0">
                <a:latin typeface="Arial" pitchFamily="34" charset="0"/>
                <a:cs typeface="Arial" pitchFamily="34" charset="0"/>
              </a:rPr>
              <a:t>bio.tools</a:t>
            </a:r>
            <a:r>
              <a:rPr lang="en-AU" sz="3000" dirty="0" smtClean="0">
                <a:latin typeface="Arial" pitchFamily="34" charset="0"/>
                <a:cs typeface="Arial" pitchFamily="34" charset="0"/>
              </a:rPr>
              <a:t> registry).</a:t>
            </a:r>
          </a:p>
          <a:p>
            <a:pPr marL="900000" lvl="1" indent="0">
              <a:buClr>
                <a:srgbClr val="064298"/>
              </a:buClr>
              <a:buSzPct val="100000"/>
              <a:buFont typeface="Arial" pitchFamily="34" charset="0"/>
              <a:buChar char="→"/>
            </a:pPr>
            <a:r>
              <a:rPr lang="en-AU" sz="3000" dirty="0" smtClean="0">
                <a:latin typeface="Arial" pitchFamily="34" charset="0"/>
                <a:cs typeface="Arial" pitchFamily="34" charset="0"/>
              </a:rPr>
              <a:t> follows collaborative open standards with large community involvement in its development.</a:t>
            </a:r>
          </a:p>
          <a:p>
            <a:pPr marL="900000" lvl="1" indent="0">
              <a:buClr>
                <a:srgbClr val="064298"/>
              </a:buClr>
              <a:buSzPct val="100000"/>
              <a:buFont typeface="Arial" pitchFamily="34" charset="0"/>
              <a:buChar char="→"/>
            </a:pPr>
            <a:endParaRPr lang="en-AU" sz="3000" dirty="0" smtClean="0">
              <a:latin typeface="Arial" pitchFamily="34" charset="0"/>
              <a:cs typeface="Arial" pitchFamily="34" charset="0"/>
            </a:endParaRPr>
          </a:p>
          <a:p>
            <a:pPr marL="0" lvl="1" indent="0">
              <a:buSzPct val="100000"/>
              <a:buFont typeface="Arial" pitchFamily="34" charset="0"/>
              <a:buChar char="•"/>
            </a:pPr>
            <a:r>
              <a:rPr lang="en-AU" sz="3000" dirty="0" smtClean="0">
                <a:latin typeface="Arial" pitchFamily="34" charset="0"/>
                <a:cs typeface="Arial" pitchFamily="34" charset="0"/>
              </a:rPr>
              <a:t> A structured document (see Fig. 2) based on CWL specifications includes:</a:t>
            </a:r>
          </a:p>
          <a:p>
            <a:pPr marL="900000" lvl="2" indent="0">
              <a:buClr>
                <a:srgbClr val="073981"/>
              </a:buClr>
              <a:buFont typeface="Arial" pitchFamily="34" charset="0"/>
              <a:buChar char="→"/>
            </a:pPr>
            <a:r>
              <a:rPr lang="en-AU" sz="3000" dirty="0" smtClean="0">
                <a:latin typeface="Arial" pitchFamily="34" charset="0"/>
                <a:cs typeface="Arial" pitchFamily="34" charset="0"/>
              </a:rPr>
              <a:t> workflow, sub-workflow and tool class objects.</a:t>
            </a:r>
          </a:p>
          <a:p>
            <a:pPr marL="900000" lvl="2" indent="0">
              <a:buClr>
                <a:srgbClr val="073981"/>
              </a:buClr>
              <a:buFont typeface="Arial" pitchFamily="34" charset="0"/>
              <a:buChar char="→"/>
            </a:pPr>
            <a:r>
              <a:rPr lang="en-AU" sz="3000" dirty="0" smtClean="0">
                <a:latin typeface="Arial" pitchFamily="34" charset="0"/>
                <a:cs typeface="Arial" pitchFamily="34" charset="0"/>
              </a:rPr>
              <a:t> EDAM ontology references providing links to common terms, definitions and additional metadata for file standards.</a:t>
            </a:r>
          </a:p>
          <a:p>
            <a:pPr marL="900000" lvl="2" indent="0">
              <a:buClr>
                <a:srgbClr val="073981"/>
              </a:buClr>
              <a:buFont typeface="Arial" pitchFamily="34" charset="0"/>
              <a:buChar char="→"/>
            </a:pPr>
            <a:r>
              <a:rPr lang="en-AU" sz="3000" dirty="0" smtClean="0">
                <a:latin typeface="Arial" pitchFamily="34" charset="0"/>
                <a:cs typeface="Arial" pitchFamily="34" charset="0"/>
              </a:rPr>
              <a:t> </a:t>
            </a:r>
            <a:r>
              <a:rPr lang="en-AU" sz="3000" dirty="0" err="1" smtClean="0">
                <a:latin typeface="Arial" pitchFamily="34" charset="0"/>
                <a:cs typeface="Arial" pitchFamily="34" charset="0"/>
              </a:rPr>
              <a:t>bio.tools</a:t>
            </a:r>
            <a:r>
              <a:rPr lang="en-AU" sz="3000" dirty="0" smtClean="0">
                <a:latin typeface="Arial" pitchFamily="34" charset="0"/>
                <a:cs typeface="Arial" pitchFamily="34" charset="0"/>
              </a:rPr>
              <a:t> registry ID to enhance tool descriptions.</a:t>
            </a:r>
          </a:p>
          <a:p>
            <a:pPr marL="900000" lvl="2" indent="0">
              <a:buClr>
                <a:srgbClr val="073981"/>
              </a:buClr>
              <a:buFont typeface="Arial" pitchFamily="34" charset="0"/>
              <a:buChar char="→"/>
            </a:pPr>
            <a:r>
              <a:rPr lang="en-AU" sz="3000" dirty="0" smtClean="0">
                <a:latin typeface="Arial" pitchFamily="34" charset="0"/>
                <a:cs typeface="Arial" pitchFamily="34" charset="0"/>
              </a:rPr>
              <a:t> a draft schema describing mandatory/optional data constraints in development.</a:t>
            </a:r>
          </a:p>
        </p:txBody>
      </p:sp>
      <p:pic>
        <p:nvPicPr>
          <p:cNvPr id="1027" name="Picture 3" descr="C:\Users\Mailie\Downloads\PRIMARY_A_Vertical_Housed_CMYK.jpg"/>
          <p:cNvPicPr>
            <a:picLocks noChangeAspect="1" noChangeArrowheads="1"/>
          </p:cNvPicPr>
          <p:nvPr/>
        </p:nvPicPr>
        <p:blipFill>
          <a:blip r:embed="rId6"/>
          <a:srcRect/>
          <a:stretch>
            <a:fillRect/>
          </a:stretch>
        </p:blipFill>
        <p:spPr bwMode="auto">
          <a:xfrm>
            <a:off x="603249" y="6983057"/>
            <a:ext cx="970260" cy="970260"/>
          </a:xfrm>
          <a:prstGeom prst="rect">
            <a:avLst/>
          </a:prstGeom>
          <a:noFill/>
        </p:spPr>
      </p:pic>
      <p:sp>
        <p:nvSpPr>
          <p:cNvPr id="50" name="Rectangle 49"/>
          <p:cNvSpPr/>
          <p:nvPr/>
        </p:nvSpPr>
        <p:spPr>
          <a:xfrm>
            <a:off x="16156985" y="21603914"/>
            <a:ext cx="12745078" cy="784830"/>
          </a:xfrm>
          <a:prstGeom prst="rect">
            <a:avLst/>
          </a:prstGeom>
        </p:spPr>
        <p:txBody>
          <a:bodyPr wrap="square">
            <a:spAutoFit/>
          </a:bodyPr>
          <a:lstStyle/>
          <a:p>
            <a:r>
              <a:rPr lang="en-AU" sz="4500" smtClean="0">
                <a:solidFill>
                  <a:srgbClr val="00AEDB"/>
                </a:solidFill>
                <a:latin typeface="Arial" pitchFamily="34" charset="0"/>
                <a:cs typeface="Arial" pitchFamily="34" charset="0"/>
              </a:rPr>
              <a:t>CWL </a:t>
            </a:r>
            <a:r>
              <a:rPr lang="en-AU" sz="4500" dirty="0" smtClean="0">
                <a:solidFill>
                  <a:srgbClr val="00AEDB"/>
                </a:solidFill>
                <a:latin typeface="Arial" pitchFamily="34" charset="0"/>
                <a:cs typeface="Arial" pitchFamily="34" charset="0"/>
              </a:rPr>
              <a:t>Explorer</a:t>
            </a:r>
          </a:p>
        </p:txBody>
      </p:sp>
      <p:sp>
        <p:nvSpPr>
          <p:cNvPr id="45" name="Rectangle 44"/>
          <p:cNvSpPr/>
          <p:nvPr/>
        </p:nvSpPr>
        <p:spPr>
          <a:xfrm>
            <a:off x="660401" y="12074045"/>
            <a:ext cx="12206513" cy="784830"/>
          </a:xfrm>
          <a:prstGeom prst="rect">
            <a:avLst/>
          </a:prstGeom>
        </p:spPr>
        <p:txBody>
          <a:bodyPr wrap="square">
            <a:spAutoFit/>
          </a:bodyPr>
          <a:lstStyle/>
          <a:p>
            <a:r>
              <a:rPr lang="en-AU" sz="4500" dirty="0" smtClean="0">
                <a:solidFill>
                  <a:srgbClr val="00AEDB"/>
                </a:solidFill>
                <a:latin typeface="Arial" panose="020B0604020202020204" pitchFamily="34" charset="0"/>
                <a:cs typeface="Arial" panose="020B0604020202020204" pitchFamily="34" charset="0"/>
              </a:rPr>
              <a:t>Purpose</a:t>
            </a:r>
          </a:p>
        </p:txBody>
      </p:sp>
      <p:sp>
        <p:nvSpPr>
          <p:cNvPr id="54" name="TextBox 53"/>
          <p:cNvSpPr txBox="1"/>
          <p:nvPr/>
        </p:nvSpPr>
        <p:spPr bwMode="auto">
          <a:xfrm>
            <a:off x="-46817280" y="-7863840"/>
            <a:ext cx="33225334" cy="2951557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endParaRPr lang="en-AU" dirty="0"/>
          </a:p>
        </p:txBody>
      </p:sp>
      <p:sp>
        <p:nvSpPr>
          <p:cNvPr id="57" name="TextBox 56"/>
          <p:cNvSpPr txBox="1"/>
          <p:nvPr/>
        </p:nvSpPr>
        <p:spPr bwMode="auto">
          <a:xfrm>
            <a:off x="16156985" y="22540936"/>
            <a:ext cx="14413549" cy="6054177"/>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AU" sz="3000" dirty="0" smtClean="0">
                <a:latin typeface="Arial" pitchFamily="34" charset="0"/>
                <a:cs typeface="Arial" pitchFamily="34" charset="0"/>
              </a:rPr>
              <a:t>We have developed an interactive, visualisation tool for pipeline descriptions.</a:t>
            </a:r>
          </a:p>
          <a:p>
            <a:endParaRPr lang="en-AU" sz="3000" i="1" dirty="0" smtClean="0">
              <a:latin typeface="Arial" pitchFamily="34" charset="0"/>
              <a:cs typeface="Arial" pitchFamily="34" charset="0"/>
            </a:endParaRPr>
          </a:p>
          <a:p>
            <a:r>
              <a:rPr lang="en-AU" sz="3000" i="1" dirty="0" smtClean="0">
                <a:latin typeface="Arial" pitchFamily="34" charset="0"/>
                <a:cs typeface="Arial" pitchFamily="34" charset="0"/>
              </a:rPr>
              <a:t>Specifications:</a:t>
            </a:r>
          </a:p>
          <a:p>
            <a:pPr>
              <a:buFont typeface="Arial" pitchFamily="34" charset="0"/>
              <a:buChar char="•"/>
            </a:pPr>
            <a:r>
              <a:rPr lang="en-AU" sz="3000" dirty="0" smtClean="0">
                <a:latin typeface="Arial" pitchFamily="34" charset="0"/>
                <a:cs typeface="Arial" pitchFamily="34" charset="0"/>
              </a:rPr>
              <a:t> Web-based tool based on </a:t>
            </a:r>
            <a:r>
              <a:rPr lang="en-AU" sz="3000" dirty="0" err="1" smtClean="0">
                <a:latin typeface="Arial" pitchFamily="34" charset="0"/>
                <a:cs typeface="Arial" pitchFamily="34" charset="0"/>
              </a:rPr>
              <a:t>Cytoscape.js</a:t>
            </a:r>
            <a:r>
              <a:rPr lang="en-AU" sz="3000" dirty="0" smtClean="0">
                <a:latin typeface="Arial" pitchFamily="34" charset="0"/>
                <a:cs typeface="Arial" pitchFamily="34" charset="0"/>
              </a:rPr>
              <a:t> for interactive graph visualisation.</a:t>
            </a:r>
          </a:p>
          <a:p>
            <a:pPr>
              <a:buFont typeface="Arial" pitchFamily="34" charset="0"/>
              <a:buChar char="•"/>
            </a:pPr>
            <a:r>
              <a:rPr lang="en-AU" sz="3000" dirty="0" smtClean="0">
                <a:latin typeface="Arial" pitchFamily="34" charset="0"/>
                <a:cs typeface="Arial" pitchFamily="34" charset="0"/>
              </a:rPr>
              <a:t> Input is a bioinformatics pipeline defined in CWL.</a:t>
            </a:r>
          </a:p>
          <a:p>
            <a:pPr>
              <a:buFont typeface="Arial" pitchFamily="34" charset="0"/>
              <a:buChar char="•"/>
            </a:pPr>
            <a:r>
              <a:rPr lang="en-AU" sz="3000" i="1" dirty="0" smtClean="0">
                <a:latin typeface="Arial" pitchFamily="34" charset="0"/>
                <a:cs typeface="Arial" pitchFamily="34" charset="0"/>
              </a:rPr>
              <a:t> </a:t>
            </a:r>
            <a:r>
              <a:rPr lang="en-AU" sz="3000" dirty="0" smtClean="0">
                <a:latin typeface="Arial" pitchFamily="34" charset="0"/>
                <a:cs typeface="Arial" pitchFamily="34" charset="0"/>
              </a:rPr>
              <a:t>Nodes represent objects (reference files, data objects or stages).</a:t>
            </a:r>
          </a:p>
          <a:p>
            <a:pPr>
              <a:buFont typeface="Arial" pitchFamily="34" charset="0"/>
              <a:buChar char="•"/>
            </a:pPr>
            <a:r>
              <a:rPr lang="en-AU" sz="3000" dirty="0" smtClean="0">
                <a:latin typeface="Arial" pitchFamily="34" charset="0"/>
                <a:cs typeface="Arial" pitchFamily="34" charset="0"/>
              </a:rPr>
              <a:t> Edges represent data flow.</a:t>
            </a:r>
          </a:p>
          <a:p>
            <a:pPr>
              <a:buFont typeface="Arial" pitchFamily="34" charset="0"/>
              <a:buChar char="•"/>
            </a:pPr>
            <a:r>
              <a:rPr lang="en-AU" sz="3000" dirty="0" smtClean="0">
                <a:latin typeface="Arial" pitchFamily="34" charset="0"/>
                <a:cs typeface="Arial" pitchFamily="34" charset="0"/>
              </a:rPr>
              <a:t> Supports workflows and nested sub-workflows.</a:t>
            </a:r>
          </a:p>
          <a:p>
            <a:pPr>
              <a:buFont typeface="Arial" pitchFamily="34" charset="0"/>
              <a:buChar char="•"/>
            </a:pPr>
            <a:endParaRPr lang="en-AU" sz="3000" i="1" dirty="0" smtClean="0">
              <a:latin typeface="Arial" pitchFamily="34" charset="0"/>
              <a:cs typeface="Arial" pitchFamily="34" charset="0"/>
            </a:endParaRPr>
          </a:p>
          <a:p>
            <a:r>
              <a:rPr lang="en-AU" sz="3000" i="1" dirty="0" smtClean="0">
                <a:latin typeface="Arial" pitchFamily="34" charset="0"/>
                <a:cs typeface="Arial" pitchFamily="34" charset="0"/>
              </a:rPr>
              <a:t>Features</a:t>
            </a:r>
          </a:p>
          <a:p>
            <a:pPr>
              <a:buFont typeface="Arial" pitchFamily="34" charset="0"/>
              <a:buChar char="•"/>
            </a:pPr>
            <a:r>
              <a:rPr lang="en-AU" sz="3000" dirty="0" smtClean="0">
                <a:latin typeface="Arial" pitchFamily="34" charset="0"/>
                <a:cs typeface="Arial" pitchFamily="34" charset="0"/>
              </a:rPr>
              <a:t> Collapsible nodes to reduce complexity, and guide the users view.</a:t>
            </a:r>
          </a:p>
          <a:p>
            <a:pPr>
              <a:buFont typeface="Arial" pitchFamily="34" charset="0"/>
              <a:buChar char="•"/>
            </a:pPr>
            <a:r>
              <a:rPr lang="en-AU" sz="3000" dirty="0" smtClean="0">
                <a:latin typeface="Arial" pitchFamily="34" charset="0"/>
                <a:cs typeface="Arial" pitchFamily="34" charset="0"/>
              </a:rPr>
              <a:t> ‘Tooltips’ and panels to view metadata, URLs to external data standards.</a:t>
            </a:r>
          </a:p>
          <a:p>
            <a:pPr>
              <a:buFont typeface="Arial" pitchFamily="34" charset="0"/>
              <a:buChar char="•"/>
            </a:pPr>
            <a:r>
              <a:rPr lang="en-AU" sz="3000" dirty="0" smtClean="0">
                <a:latin typeface="Arial" pitchFamily="34" charset="0"/>
                <a:cs typeface="Arial" pitchFamily="34" charset="0"/>
              </a:rPr>
              <a:t> Sub-workflows to represent nested and/or repeated workflow stages.</a:t>
            </a:r>
          </a:p>
          <a:p>
            <a:pPr>
              <a:buFont typeface="Arial" pitchFamily="34" charset="0"/>
              <a:buChar char="•"/>
            </a:pPr>
            <a:r>
              <a:rPr lang="en-AU" sz="3000" dirty="0" smtClean="0">
                <a:latin typeface="Arial" pitchFamily="34" charset="0"/>
                <a:cs typeface="Arial" pitchFamily="34" charset="0"/>
              </a:rPr>
              <a:t> Potential for workflow editing in future versions of the tool.</a:t>
            </a:r>
            <a:endParaRPr lang="en-AU" sz="3000" dirty="0">
              <a:latin typeface="Arial" pitchFamily="34" charset="0"/>
              <a:cs typeface="Arial" pitchFamily="34" charset="0"/>
            </a:endParaRPr>
          </a:p>
        </p:txBody>
      </p:sp>
      <p:sp>
        <p:nvSpPr>
          <p:cNvPr id="41" name="Rectangle 40"/>
          <p:cNvSpPr/>
          <p:nvPr/>
        </p:nvSpPr>
        <p:spPr>
          <a:xfrm>
            <a:off x="14247042" y="19472066"/>
            <a:ext cx="4398240" cy="1569660"/>
          </a:xfrm>
          <a:prstGeom prst="rect">
            <a:avLst/>
          </a:prstGeom>
        </p:spPr>
        <p:txBody>
          <a:bodyPr wrap="square">
            <a:spAutoFit/>
          </a:bodyPr>
          <a:lstStyle/>
          <a:p>
            <a:r>
              <a:rPr lang="en-AU" sz="2400" dirty="0" smtClean="0">
                <a:latin typeface="Arial" pitchFamily="34" charset="0"/>
                <a:cs typeface="Arial" pitchFamily="34" charset="0"/>
              </a:rPr>
              <a:t>Figure 1: a) Australian Genomics pipeline registry homepage, b) an example entry from the registry.</a:t>
            </a:r>
          </a:p>
        </p:txBody>
      </p:sp>
      <p:sp>
        <p:nvSpPr>
          <p:cNvPr id="58" name="Rectangle 57"/>
          <p:cNvSpPr/>
          <p:nvPr/>
        </p:nvSpPr>
        <p:spPr>
          <a:xfrm>
            <a:off x="16156985" y="40611144"/>
            <a:ext cx="12921237" cy="1323439"/>
          </a:xfrm>
          <a:prstGeom prst="rect">
            <a:avLst/>
          </a:prstGeom>
        </p:spPr>
        <p:txBody>
          <a:bodyPr wrap="square">
            <a:spAutoFit/>
          </a:bodyPr>
          <a:lstStyle/>
          <a:p>
            <a:pPr marL="0" lvl="1" indent="0"/>
            <a:r>
              <a:rPr lang="en-AU" sz="2000" dirty="0" smtClean="0">
                <a:latin typeface="Arial" pitchFamily="34" charset="0"/>
                <a:cs typeface="Arial" pitchFamily="34" charset="0"/>
              </a:rPr>
              <a:t>Australian Genomics is funded by NHMRC grant 1113531. P2.p4 working group contributed information and provided feedback on the design of the registry. Michael Crusoe provided advice and expertise on the CWL spec. Information on the pipelines was contributed  by </a:t>
            </a:r>
            <a:r>
              <a:rPr lang="en-AU" sz="2000" dirty="0" err="1" smtClean="0">
                <a:latin typeface="Arial" pitchFamily="34" charset="0"/>
                <a:cs typeface="Arial" pitchFamily="34" charset="0"/>
              </a:rPr>
              <a:t>bioinformaticians</a:t>
            </a:r>
            <a:r>
              <a:rPr lang="en-AU" sz="2000" dirty="0" smtClean="0">
                <a:latin typeface="Arial" pitchFamily="34" charset="0"/>
                <a:cs typeface="Arial" pitchFamily="34" charset="0"/>
              </a:rPr>
              <a:t> from many organisations (see registry for personnel list).</a:t>
            </a:r>
          </a:p>
        </p:txBody>
      </p:sp>
      <p:sp>
        <p:nvSpPr>
          <p:cNvPr id="3074" name="AutoShape 2" descr="Image result for qimr berghof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AU"/>
          </a:p>
        </p:txBody>
      </p:sp>
      <p:pic>
        <p:nvPicPr>
          <p:cNvPr id="3076" name="Picture 4" descr="https://frankgannon.files.wordpress.com/2015/10/qimrberghofer_hlogo_2col_rgb.png"/>
          <p:cNvPicPr>
            <a:picLocks noChangeAspect="1" noChangeArrowheads="1"/>
          </p:cNvPicPr>
          <p:nvPr/>
        </p:nvPicPr>
        <p:blipFill>
          <a:blip r:embed="rId7"/>
          <a:srcRect/>
          <a:stretch>
            <a:fillRect/>
          </a:stretch>
        </p:blipFill>
        <p:spPr bwMode="auto">
          <a:xfrm>
            <a:off x="5203408" y="6948267"/>
            <a:ext cx="4307910" cy="1039840"/>
          </a:xfrm>
          <a:prstGeom prst="rect">
            <a:avLst/>
          </a:prstGeom>
          <a:noFill/>
        </p:spPr>
      </p:pic>
      <p:sp>
        <p:nvSpPr>
          <p:cNvPr id="64" name="Rectangle 63"/>
          <p:cNvSpPr/>
          <p:nvPr/>
        </p:nvSpPr>
        <p:spPr>
          <a:xfrm>
            <a:off x="660401" y="39574744"/>
            <a:ext cx="13639731" cy="2400657"/>
          </a:xfrm>
          <a:prstGeom prst="rect">
            <a:avLst/>
          </a:prstGeom>
        </p:spPr>
        <p:txBody>
          <a:bodyPr wrap="square">
            <a:spAutoFit/>
          </a:bodyPr>
          <a:lstStyle/>
          <a:p>
            <a:pPr marL="0" lvl="1" indent="0">
              <a:buSzPct val="100000"/>
              <a:buFont typeface="Arial" pitchFamily="34" charset="0"/>
              <a:buChar char="•"/>
            </a:pPr>
            <a:r>
              <a:rPr lang="en-AU" sz="3000" dirty="0" smtClean="0">
                <a:latin typeface="Arial" pitchFamily="34" charset="0"/>
                <a:cs typeface="Arial" pitchFamily="34" charset="0"/>
              </a:rPr>
              <a:t> Publication of the registry and development of an online interface.</a:t>
            </a:r>
          </a:p>
          <a:p>
            <a:pPr marL="0" lvl="1" indent="0">
              <a:buSzPct val="100000"/>
              <a:buFont typeface="Arial" pitchFamily="34" charset="0"/>
              <a:buChar char="•"/>
            </a:pPr>
            <a:r>
              <a:rPr lang="en-AU" sz="3000" dirty="0" smtClean="0">
                <a:latin typeface="Arial" pitchFamily="34" charset="0"/>
                <a:cs typeface="Arial" pitchFamily="34" charset="0"/>
              </a:rPr>
              <a:t> Support Alliance members to contribute their pipeline to the registry.</a:t>
            </a:r>
          </a:p>
          <a:p>
            <a:pPr marL="0" lvl="1" indent="0">
              <a:buSzPct val="100000"/>
              <a:buFont typeface="Arial" pitchFamily="34" charset="0"/>
              <a:buChar char="•"/>
            </a:pPr>
            <a:r>
              <a:rPr lang="en-AU" sz="3000" dirty="0" smtClean="0">
                <a:latin typeface="Arial" pitchFamily="34" charset="0"/>
                <a:cs typeface="Arial" pitchFamily="34" charset="0"/>
              </a:rPr>
              <a:t> Submit CWL Explorer to the community for evaluation/further development.</a:t>
            </a:r>
          </a:p>
          <a:p>
            <a:pPr marL="0" lvl="1" indent="0">
              <a:buSzPct val="100000"/>
              <a:buFont typeface="Arial" pitchFamily="34" charset="0"/>
              <a:buChar char="•"/>
            </a:pPr>
            <a:r>
              <a:rPr lang="en-AU" sz="3000" dirty="0" smtClean="0">
                <a:latin typeface="Arial" pitchFamily="34" charset="0"/>
                <a:cs typeface="Arial" pitchFamily="34" charset="0"/>
              </a:rPr>
              <a:t> Use pipeline description standard when sharing genomic data across the Alliance.</a:t>
            </a:r>
          </a:p>
        </p:txBody>
      </p:sp>
      <p:sp>
        <p:nvSpPr>
          <p:cNvPr id="118" name="Content Placeholder 19"/>
          <p:cNvSpPr txBox="1">
            <a:spLocks/>
          </p:cNvSpPr>
          <p:nvPr/>
        </p:nvSpPr>
        <p:spPr bwMode="auto">
          <a:xfrm>
            <a:off x="16156985" y="37784417"/>
            <a:ext cx="8135938" cy="668694"/>
          </a:xfrm>
          <a:prstGeom prst="rect">
            <a:avLst/>
          </a:prstGeom>
          <a:noFill/>
          <a:ln>
            <a:noFill/>
          </a:ln>
          <a:extLst>
            <a:ext uri="{909E8E84-426E-40dd-AFC4-6F175D3DCCD1}"/>
            <a:ext uri="{91240B29-F687-4f45-9708-019B960494DF}"/>
          </a:extLst>
        </p:spPr>
        <p:txBody>
          <a:bodyPr lIns="0" tIns="0" rIns="0" bIns="0"/>
          <a:lstStyle>
            <a:lvl1pPr defTabSz="1474788">
              <a:spcBef>
                <a:spcPct val="20000"/>
              </a:spcBef>
              <a:buFont typeface="Arial" charset="0"/>
              <a:buChar char="•"/>
              <a:defRPr sz="15100">
                <a:solidFill>
                  <a:schemeClr val="tx1"/>
                </a:solidFill>
                <a:latin typeface="Calibri" charset="0"/>
                <a:ea typeface="MS PGothic" charset="-128"/>
              </a:defRPr>
            </a:lvl1pPr>
            <a:lvl2pPr marL="742950" indent="-285750" defTabSz="1474788">
              <a:spcBef>
                <a:spcPct val="20000"/>
              </a:spcBef>
              <a:buFont typeface="Arial" charset="0"/>
              <a:buChar char="–"/>
              <a:defRPr sz="13100">
                <a:solidFill>
                  <a:schemeClr val="tx1"/>
                </a:solidFill>
                <a:latin typeface="Calibri" charset="0"/>
                <a:ea typeface="MS PGothic" charset="-128"/>
              </a:defRPr>
            </a:lvl2pPr>
            <a:lvl3pPr marL="1143000" indent="-228600" defTabSz="1474788">
              <a:spcBef>
                <a:spcPct val="20000"/>
              </a:spcBef>
              <a:buFont typeface="Arial" charset="0"/>
              <a:buChar char="•"/>
              <a:defRPr sz="11300">
                <a:solidFill>
                  <a:schemeClr val="tx1"/>
                </a:solidFill>
                <a:latin typeface="Calibri" charset="0"/>
                <a:ea typeface="MS PGothic" charset="-128"/>
              </a:defRPr>
            </a:lvl3pPr>
            <a:lvl4pPr marL="1600200" indent="-228600" defTabSz="1474788">
              <a:spcBef>
                <a:spcPct val="20000"/>
              </a:spcBef>
              <a:buFont typeface="Arial" charset="0"/>
              <a:buChar char="–"/>
              <a:defRPr sz="9500">
                <a:solidFill>
                  <a:schemeClr val="tx1"/>
                </a:solidFill>
                <a:latin typeface="Calibri" charset="0"/>
                <a:ea typeface="MS PGothic" charset="-128"/>
              </a:defRPr>
            </a:lvl4pPr>
            <a:lvl5pPr marL="2057400" indent="-228600" defTabSz="1474788">
              <a:spcBef>
                <a:spcPct val="20000"/>
              </a:spcBef>
              <a:buFont typeface="Arial" charset="0"/>
              <a:buChar char="»"/>
              <a:defRPr sz="9500">
                <a:solidFill>
                  <a:schemeClr val="tx1"/>
                </a:solidFill>
                <a:latin typeface="Calibri" charset="0"/>
                <a:ea typeface="MS PGothic" charset="-128"/>
              </a:defRPr>
            </a:lvl5pPr>
            <a:lvl6pPr marL="25146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6pPr>
            <a:lvl7pPr marL="29718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7pPr>
            <a:lvl8pPr marL="34290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8pPr>
            <a:lvl9pPr marL="3886200" indent="-228600" defTabSz="1474788" eaLnBrk="0" fontAlgn="base" hangingPunct="0">
              <a:spcBef>
                <a:spcPct val="20000"/>
              </a:spcBef>
              <a:spcAft>
                <a:spcPct val="0"/>
              </a:spcAft>
              <a:buFont typeface="Arial" charset="0"/>
              <a:buChar char="»"/>
              <a:defRPr sz="9500">
                <a:solidFill>
                  <a:schemeClr val="tx1"/>
                </a:solidFill>
                <a:latin typeface="Calibri" charset="0"/>
                <a:ea typeface="MS PGothic" charset="-128"/>
              </a:defRPr>
            </a:lvl9pPr>
          </a:lstStyle>
          <a:p>
            <a:pPr>
              <a:buFontTx/>
              <a:buNone/>
              <a:defRPr/>
            </a:pPr>
            <a:r>
              <a:rPr lang="en-US" altLang="en-US" sz="4500" dirty="0" smtClean="0">
                <a:solidFill>
                  <a:srgbClr val="00AEDB"/>
                </a:solidFill>
                <a:latin typeface="Arial" panose="020B0604020202020204" pitchFamily="34" charset="0"/>
                <a:ea typeface="Futura Medium" charset="0"/>
                <a:cs typeface="Arial" panose="020B0604020202020204" pitchFamily="34" charset="0"/>
              </a:rPr>
              <a:t>Contacts</a:t>
            </a:r>
          </a:p>
        </p:txBody>
      </p:sp>
      <p:sp>
        <p:nvSpPr>
          <p:cNvPr id="119" name="Rectangle 118"/>
          <p:cNvSpPr/>
          <p:nvPr/>
        </p:nvSpPr>
        <p:spPr>
          <a:xfrm>
            <a:off x="16156985" y="38548361"/>
            <a:ext cx="14445885" cy="1015663"/>
          </a:xfrm>
          <a:prstGeom prst="rect">
            <a:avLst/>
          </a:prstGeom>
        </p:spPr>
        <p:txBody>
          <a:bodyPr wrap="square">
            <a:spAutoFit/>
          </a:bodyPr>
          <a:lstStyle/>
          <a:p>
            <a:pPr marL="0" lvl="1" indent="0"/>
            <a:r>
              <a:rPr lang="en-AU" sz="3000" dirty="0" smtClean="0">
                <a:latin typeface="Arial" pitchFamily="34" charset="0"/>
                <a:cs typeface="Arial" pitchFamily="34" charset="0"/>
              </a:rPr>
              <a:t>Project lead: Natalie Thorne (natalie.thorne@melbournegenomics.org.au).</a:t>
            </a:r>
          </a:p>
          <a:p>
            <a:pPr marL="0" lvl="1" indent="0"/>
            <a:r>
              <a:rPr lang="en-AU" sz="3000" dirty="0" smtClean="0">
                <a:latin typeface="Arial" pitchFamily="34" charset="0"/>
                <a:cs typeface="Arial" pitchFamily="34" charset="0"/>
              </a:rPr>
              <a:t>For more project information: </a:t>
            </a:r>
            <a:r>
              <a:rPr lang="en-AU" sz="3000" dirty="0" err="1" smtClean="0">
                <a:latin typeface="Arial" pitchFamily="34" charset="0"/>
                <a:cs typeface="Arial" pitchFamily="34" charset="0"/>
              </a:rPr>
              <a:t>Mailie</a:t>
            </a:r>
            <a:r>
              <a:rPr lang="en-AU" sz="3000" dirty="0" smtClean="0">
                <a:latin typeface="Arial" pitchFamily="34" charset="0"/>
                <a:cs typeface="Arial" pitchFamily="34" charset="0"/>
              </a:rPr>
              <a:t> Gall (mailie.gall@unimelb.edu.au).</a:t>
            </a:r>
          </a:p>
        </p:txBody>
      </p:sp>
      <p:grpSp>
        <p:nvGrpSpPr>
          <p:cNvPr id="112" name="Group 111"/>
          <p:cNvGrpSpPr/>
          <p:nvPr/>
        </p:nvGrpSpPr>
        <p:grpSpPr>
          <a:xfrm>
            <a:off x="739599" y="20705706"/>
            <a:ext cx="14252398" cy="8560327"/>
            <a:chOff x="674285" y="21010502"/>
            <a:chExt cx="14252398" cy="8560327"/>
          </a:xfrm>
        </p:grpSpPr>
        <p:sp>
          <p:nvSpPr>
            <p:cNvPr id="63" name="Rectangle 62"/>
            <p:cNvSpPr/>
            <p:nvPr/>
          </p:nvSpPr>
          <p:spPr>
            <a:xfrm>
              <a:off x="841251" y="29109164"/>
              <a:ext cx="6086006" cy="461665"/>
            </a:xfrm>
            <a:prstGeom prst="rect">
              <a:avLst/>
            </a:prstGeom>
          </p:spPr>
          <p:txBody>
            <a:bodyPr wrap="square">
              <a:spAutoFit/>
            </a:bodyPr>
            <a:lstStyle/>
            <a:p>
              <a:r>
                <a:rPr lang="en-AU" sz="2400" dirty="0" smtClean="0">
                  <a:latin typeface="Arial" pitchFamily="34" charset="0"/>
                  <a:cs typeface="Arial" pitchFamily="34" charset="0"/>
                </a:rPr>
                <a:t>Figure 2: An example CWL workflow file. </a:t>
              </a:r>
            </a:p>
          </p:txBody>
        </p:sp>
        <p:sp>
          <p:nvSpPr>
            <p:cNvPr id="71" name="Rectangle 70"/>
            <p:cNvSpPr/>
            <p:nvPr/>
          </p:nvSpPr>
          <p:spPr>
            <a:xfrm>
              <a:off x="674285" y="21010502"/>
              <a:ext cx="10481775" cy="7975510"/>
            </a:xfrm>
            <a:prstGeom prst="rect">
              <a:avLst/>
            </a:prstGeom>
            <a:noFill/>
            <a:ln w="190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AU" sz="1900" dirty="0" err="1" smtClean="0">
                  <a:solidFill>
                    <a:srgbClr val="064298"/>
                  </a:solidFill>
                  <a:latin typeface="Courier New" pitchFamily="49" charset="0"/>
                  <a:cs typeface="Courier New" pitchFamily="49" charset="0"/>
                </a:rPr>
                <a:t>cwlVersion</a:t>
              </a:r>
              <a:r>
                <a:rPr lang="en-AU" sz="1900" dirty="0" smtClean="0">
                  <a:solidFill>
                    <a:srgbClr val="064298"/>
                  </a:solidFill>
                  <a:latin typeface="Courier New" pitchFamily="49" charset="0"/>
                  <a:cs typeface="Courier New" pitchFamily="49" charset="0"/>
                </a:rPr>
                <a:t>: v1.0</a:t>
              </a:r>
            </a:p>
            <a:p>
              <a:r>
                <a:rPr lang="en-AU" sz="1900" dirty="0" smtClean="0">
                  <a:solidFill>
                    <a:srgbClr val="064298"/>
                  </a:solidFill>
                  <a:latin typeface="Courier New" pitchFamily="49" charset="0"/>
                  <a:cs typeface="Courier New" pitchFamily="49" charset="0"/>
                </a:rPr>
                <a:t>class: Workflow</a:t>
              </a:r>
            </a:p>
            <a:p>
              <a:r>
                <a:rPr lang="en-AU" sz="1900" dirty="0" smtClean="0">
                  <a:solidFill>
                    <a:srgbClr val="064298"/>
                  </a:solidFill>
                  <a:latin typeface="Courier New" pitchFamily="49" charset="0"/>
                  <a:cs typeface="Courier New" pitchFamily="49" charset="0"/>
                </a:rPr>
                <a:t>label: </a:t>
              </a:r>
              <a:r>
                <a:rPr lang="en-AU" sz="1900" dirty="0" err="1" smtClean="0">
                  <a:solidFill>
                    <a:srgbClr val="064298"/>
                  </a:solidFill>
                  <a:latin typeface="Courier New" pitchFamily="49" charset="0"/>
                  <a:cs typeface="Courier New" pitchFamily="49" charset="0"/>
                </a:rPr>
                <a:t>read_alignment</a:t>
              </a:r>
              <a:endParaRPr lang="en-AU" sz="1900" dirty="0" smtClean="0">
                <a:solidFill>
                  <a:srgbClr val="064298"/>
                </a:solidFill>
                <a:latin typeface="Courier New" pitchFamily="49" charset="0"/>
                <a:cs typeface="Courier New" pitchFamily="49" charset="0"/>
              </a:endParaRPr>
            </a:p>
            <a:p>
              <a:r>
                <a:rPr lang="en-AU" sz="1900" dirty="0" smtClean="0">
                  <a:solidFill>
                    <a:srgbClr val="064298"/>
                  </a:solidFill>
                  <a:latin typeface="Courier New" pitchFamily="49" charset="0"/>
                  <a:cs typeface="Courier New" pitchFamily="49" charset="0"/>
                </a:rPr>
                <a:t>doc: ‘mapping of paired-end reads to the reference assembly’,</a:t>
              </a:r>
            </a:p>
            <a:p>
              <a:r>
                <a:rPr lang="en-AU" sz="1900" dirty="0" smtClean="0">
                  <a:solidFill>
                    <a:srgbClr val="064298"/>
                  </a:solidFill>
                  <a:latin typeface="Courier New" pitchFamily="49" charset="0"/>
                  <a:cs typeface="Courier New" pitchFamily="49" charset="0"/>
                </a:rPr>
                <a:t>     ‘specs: http://bio-bwa.sourceforge.net/bwa.shtml’,</a:t>
              </a:r>
            </a:p>
            <a:p>
              <a:r>
                <a:rPr lang="en-AU" sz="1900" dirty="0" smtClean="0">
                  <a:solidFill>
                    <a:srgbClr val="064298"/>
                  </a:solidFill>
                  <a:latin typeface="Courier New" pitchFamily="49" charset="0"/>
                  <a:cs typeface="Courier New" pitchFamily="49" charset="0"/>
                </a:rPr>
                <a:t>     ‘identifier: https://identifiers.org/rrid/RRID:SCR_010910’</a:t>
              </a:r>
            </a:p>
            <a:p>
              <a:r>
                <a:rPr lang="en-AU" sz="1900" dirty="0" smtClean="0">
                  <a:solidFill>
                    <a:srgbClr val="064298"/>
                  </a:solidFill>
                  <a:latin typeface="Courier New" pitchFamily="49" charset="0"/>
                  <a:cs typeface="Courier New" pitchFamily="49" charset="0"/>
                </a:rPr>
                <a:t>inputs:</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forward_reads</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type: File</a:t>
              </a:r>
            </a:p>
            <a:p>
              <a:r>
                <a:rPr lang="en-AU" sz="1900" dirty="0" smtClean="0">
                  <a:solidFill>
                    <a:srgbClr val="064298"/>
                  </a:solidFill>
                  <a:latin typeface="Courier New" pitchFamily="49" charset="0"/>
                  <a:cs typeface="Courier New" pitchFamily="49" charset="0"/>
                </a:rPr>
                <a:t>        doc: ‘Forward read input.’</a:t>
              </a:r>
            </a:p>
            <a:p>
              <a:r>
                <a:rPr lang="en-AU" sz="1900" dirty="0" smtClean="0">
                  <a:solidFill>
                    <a:srgbClr val="064298"/>
                  </a:solidFill>
                  <a:latin typeface="Courier New" pitchFamily="49" charset="0"/>
                  <a:cs typeface="Courier New" pitchFamily="49" charset="0"/>
                </a:rPr>
                <a:t>        format: edam:format_1930</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reverse_reads</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type: File</a:t>
              </a:r>
            </a:p>
            <a:p>
              <a:r>
                <a:rPr lang="en-AU" sz="1900" dirty="0" smtClean="0">
                  <a:solidFill>
                    <a:srgbClr val="064298"/>
                  </a:solidFill>
                  <a:latin typeface="Courier New" pitchFamily="49" charset="0"/>
                  <a:cs typeface="Courier New" pitchFamily="49" charset="0"/>
                </a:rPr>
                <a:t>        format: edam:format_1930</a:t>
              </a:r>
            </a:p>
            <a:p>
              <a:r>
                <a:rPr lang="en-AU" sz="1900" dirty="0" smtClean="0">
                  <a:solidFill>
                    <a:srgbClr val="064298"/>
                  </a:solidFill>
                  <a:latin typeface="Courier New" pitchFamily="49" charset="0"/>
                  <a:cs typeface="Courier New" pitchFamily="49" charset="0"/>
                </a:rPr>
                <a:t>        doc: ‘Reverse read input.’</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reference_assembly</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type: File</a:t>
              </a:r>
            </a:p>
            <a:p>
              <a:r>
                <a:rPr lang="en-AU" sz="1900" dirty="0" smtClean="0">
                  <a:solidFill>
                    <a:srgbClr val="064298"/>
                  </a:solidFill>
                  <a:latin typeface="Courier New" pitchFamily="49" charset="0"/>
                  <a:cs typeface="Courier New" pitchFamily="49" charset="0"/>
                </a:rPr>
                <a:t>        format: edam:data_2340</a:t>
              </a:r>
            </a:p>
            <a:p>
              <a:r>
                <a:rPr lang="en-AU" sz="1900" dirty="0" smtClean="0">
                  <a:solidFill>
                    <a:srgbClr val="064298"/>
                  </a:solidFill>
                  <a:latin typeface="Courier New" pitchFamily="49" charset="0"/>
                  <a:cs typeface="Courier New" pitchFamily="49" charset="0"/>
                </a:rPr>
                <a:t>        doc: ‘hg19 human reference genome.’</a:t>
              </a:r>
            </a:p>
            <a:p>
              <a:r>
                <a:rPr lang="en-AU" sz="1900" dirty="0" smtClean="0">
                  <a:solidFill>
                    <a:srgbClr val="064298"/>
                  </a:solidFill>
                  <a:latin typeface="Courier New" pitchFamily="49" charset="0"/>
                  <a:cs typeface="Courier New" pitchFamily="49" charset="0"/>
                </a:rPr>
                <a:t>outputs:</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aligned_merged_bam</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type: File</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outputSource</a:t>
              </a:r>
              <a:r>
                <a:rPr lang="en-AU" sz="1900" dirty="0" smtClean="0">
                  <a:solidFill>
                    <a:srgbClr val="064298"/>
                  </a:solidFill>
                  <a:latin typeface="Courier New" pitchFamily="49" charset="0"/>
                  <a:cs typeface="Courier New" pitchFamily="49" charset="0"/>
                </a:rPr>
                <a:t>: </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merge_alignments</a:t>
              </a:r>
              <a:r>
                <a:rPr lang="en-AU" sz="1900" dirty="0" smtClean="0">
                  <a:solidFill>
                    <a:srgbClr val="064298"/>
                  </a:solidFill>
                  <a:latin typeface="Courier New" pitchFamily="49" charset="0"/>
                  <a:cs typeface="Courier New" pitchFamily="49" charset="0"/>
                </a:rPr>
                <a:t>/</a:t>
              </a:r>
              <a:r>
                <a:rPr lang="en-AU" sz="1900" dirty="0" err="1" smtClean="0">
                  <a:solidFill>
                    <a:srgbClr val="064298"/>
                  </a:solidFill>
                  <a:latin typeface="Courier New" pitchFamily="49" charset="0"/>
                  <a:cs typeface="Courier New" pitchFamily="49" charset="0"/>
                </a:rPr>
                <a:t>aligned_merged_bam</a:t>
              </a:r>
              <a:endParaRPr lang="en-AU" sz="1900" dirty="0" smtClean="0">
                <a:solidFill>
                  <a:srgbClr val="064298"/>
                </a:solidFill>
                <a:latin typeface="Courier New" pitchFamily="49" charset="0"/>
                <a:cs typeface="Courier New" pitchFamily="49" charset="0"/>
              </a:endParaRPr>
            </a:p>
          </p:txBody>
        </p:sp>
        <p:sp>
          <p:nvSpPr>
            <p:cNvPr id="85" name="Rectangle 84"/>
            <p:cNvSpPr/>
            <p:nvPr/>
          </p:nvSpPr>
          <p:spPr>
            <a:xfrm>
              <a:off x="7207518" y="23486939"/>
              <a:ext cx="7719165" cy="5066065"/>
            </a:xfrm>
            <a:prstGeom prst="rect">
              <a:avLst/>
            </a:prstGeom>
            <a:solidFill>
              <a:schemeClr val="bg1"/>
            </a:solidFill>
            <a:ln w="19050">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AU" sz="1900" dirty="0" smtClean="0">
                  <a:solidFill>
                    <a:srgbClr val="064298"/>
                  </a:solidFill>
                  <a:latin typeface="Courier New" pitchFamily="49" charset="0"/>
                  <a:cs typeface="Courier New" pitchFamily="49" charset="0"/>
                </a:rPr>
                <a:t>steps:</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align_to_ref</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run: ../tools/align.cwl</a:t>
              </a:r>
            </a:p>
            <a:p>
              <a:r>
                <a:rPr lang="en-AU" sz="1900" dirty="0" smtClean="0">
                  <a:solidFill>
                    <a:srgbClr val="064298"/>
                  </a:solidFill>
                  <a:latin typeface="Courier New" pitchFamily="49" charset="0"/>
                  <a:cs typeface="Courier New" pitchFamily="49" charset="0"/>
                </a:rPr>
                <a:t>    in:</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forward_reads</a:t>
              </a:r>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forward_reads</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reverse_reads</a:t>
              </a:r>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reverse_reads</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reference: [</a:t>
              </a:r>
              <a:r>
                <a:rPr lang="en-AU" sz="1900" dirty="0" err="1" smtClean="0">
                  <a:solidFill>
                    <a:srgbClr val="064298"/>
                  </a:solidFill>
                  <a:latin typeface="Courier New" pitchFamily="49" charset="0"/>
                  <a:cs typeface="Courier New" pitchFamily="49" charset="0"/>
                </a:rPr>
                <a:t>reference_assembly</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out:</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ref_aligned_bam</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merge_alignments</a:t>
              </a:r>
              <a:r>
                <a:rPr lang="en-AU" sz="1900" dirty="0" smtClean="0">
                  <a:solidFill>
                    <a:srgbClr val="064298"/>
                  </a:solidFill>
                  <a:latin typeface="Courier New" pitchFamily="49" charset="0"/>
                  <a:cs typeface="Courier New" pitchFamily="49" charset="0"/>
                </a:rPr>
                <a:t>:</a:t>
              </a:r>
            </a:p>
            <a:p>
              <a:r>
                <a:rPr lang="en-AU" sz="1900" dirty="0" smtClean="0">
                  <a:solidFill>
                    <a:srgbClr val="064298"/>
                  </a:solidFill>
                  <a:latin typeface="Courier New" pitchFamily="49" charset="0"/>
                  <a:cs typeface="Courier New" pitchFamily="49" charset="0"/>
                </a:rPr>
                <a:t>    run: ../tools/merge_bam.cwl</a:t>
              </a:r>
            </a:p>
            <a:p>
              <a:r>
                <a:rPr lang="en-AU" sz="1900" dirty="0" smtClean="0">
                  <a:solidFill>
                    <a:srgbClr val="064298"/>
                  </a:solidFill>
                  <a:latin typeface="Courier New" pitchFamily="49" charset="0"/>
                  <a:cs typeface="Courier New" pitchFamily="49" charset="0"/>
                </a:rPr>
                <a:t>    in:</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ref_aligned_bam</a:t>
              </a:r>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align_to_ref</a:t>
              </a:r>
              <a:r>
                <a:rPr lang="en-AU" sz="1900" dirty="0" smtClean="0">
                  <a:solidFill>
                    <a:srgbClr val="064298"/>
                  </a:solidFill>
                  <a:latin typeface="Courier New" pitchFamily="49" charset="0"/>
                  <a:cs typeface="Courier New" pitchFamily="49" charset="0"/>
                </a:rPr>
                <a:t>/</a:t>
              </a:r>
              <a:r>
                <a:rPr lang="en-AU" sz="1900" dirty="0" err="1" smtClean="0">
                  <a:solidFill>
                    <a:srgbClr val="064298"/>
                  </a:solidFill>
                  <a:latin typeface="Courier New" pitchFamily="49" charset="0"/>
                  <a:cs typeface="Courier New" pitchFamily="49" charset="0"/>
                </a:rPr>
                <a:t>ref_aligned_bam</a:t>
              </a:r>
              <a:endParaRPr lang="en-AU" sz="1900" dirty="0" smtClean="0">
                <a:solidFill>
                  <a:srgbClr val="064298"/>
                </a:solidFill>
                <a:latin typeface="Courier New" pitchFamily="49" charset="0"/>
                <a:cs typeface="Courier New" pitchFamily="49" charset="0"/>
              </a:endParaRPr>
            </a:p>
            <a:p>
              <a:r>
                <a:rPr lang="en-AU" sz="1900" dirty="0" smtClean="0">
                  <a:solidFill>
                    <a:srgbClr val="064298"/>
                  </a:solidFill>
                  <a:latin typeface="Courier New" pitchFamily="49" charset="0"/>
                  <a:cs typeface="Courier New" pitchFamily="49" charset="0"/>
                </a:rPr>
                <a:t>    out:</a:t>
              </a:r>
            </a:p>
            <a:p>
              <a:r>
                <a:rPr lang="en-AU" sz="1900" dirty="0" smtClean="0">
                  <a:solidFill>
                    <a:srgbClr val="064298"/>
                  </a:solidFill>
                  <a:latin typeface="Courier New" pitchFamily="49" charset="0"/>
                  <a:cs typeface="Courier New" pitchFamily="49" charset="0"/>
                </a:rPr>
                <a:t>      [</a:t>
              </a:r>
              <a:r>
                <a:rPr lang="en-AU" sz="1900" dirty="0" err="1" smtClean="0">
                  <a:solidFill>
                    <a:srgbClr val="064298"/>
                  </a:solidFill>
                  <a:latin typeface="Courier New" pitchFamily="49" charset="0"/>
                  <a:cs typeface="Courier New" pitchFamily="49" charset="0"/>
                </a:rPr>
                <a:t>aligned_merged_bam</a:t>
              </a:r>
              <a:r>
                <a:rPr lang="en-AU" sz="1900" dirty="0" smtClean="0">
                  <a:solidFill>
                    <a:srgbClr val="064298"/>
                  </a:solidFill>
                  <a:latin typeface="Courier New" pitchFamily="49" charset="0"/>
                  <a:cs typeface="Courier New" pitchFamily="49" charset="0"/>
                </a:rPr>
                <a:t>]     </a:t>
              </a:r>
            </a:p>
          </p:txBody>
        </p:sp>
        <p:sp>
          <p:nvSpPr>
            <p:cNvPr id="59" name="TextBox 58"/>
            <p:cNvSpPr txBox="1"/>
            <p:nvPr/>
          </p:nvSpPr>
          <p:spPr>
            <a:xfrm>
              <a:off x="6148385" y="21045788"/>
              <a:ext cx="4924746" cy="553998"/>
            </a:xfrm>
            <a:prstGeom prst="rect">
              <a:avLst/>
            </a:prstGeom>
            <a:noFill/>
            <a:ln w="57150">
              <a:noFill/>
            </a:ln>
          </p:spPr>
          <p:txBody>
            <a:bodyPr wrap="none" rtlCol="0">
              <a:spAutoFit/>
            </a:bodyPr>
            <a:lstStyle/>
            <a:p>
              <a:r>
                <a:rPr lang="en-AU" sz="3000" dirty="0" smtClean="0">
                  <a:latin typeface="Arial" pitchFamily="34" charset="0"/>
                  <a:cs typeface="Arial" pitchFamily="34" charset="0"/>
                </a:rPr>
                <a:t>sub-workflow inputs/outputs</a:t>
              </a:r>
              <a:endParaRPr lang="en-AU" sz="3000" dirty="0">
                <a:latin typeface="Arial" pitchFamily="34" charset="0"/>
                <a:cs typeface="Arial" pitchFamily="34" charset="0"/>
              </a:endParaRPr>
            </a:p>
          </p:txBody>
        </p:sp>
        <p:sp>
          <p:nvSpPr>
            <p:cNvPr id="60" name="TextBox 59"/>
            <p:cNvSpPr txBox="1"/>
            <p:nvPr/>
          </p:nvSpPr>
          <p:spPr>
            <a:xfrm>
              <a:off x="12101401" y="23513905"/>
              <a:ext cx="2744662" cy="553998"/>
            </a:xfrm>
            <a:prstGeom prst="rect">
              <a:avLst/>
            </a:prstGeom>
            <a:noFill/>
            <a:ln w="57150">
              <a:noFill/>
            </a:ln>
          </p:spPr>
          <p:txBody>
            <a:bodyPr wrap="none" rtlCol="0">
              <a:spAutoFit/>
            </a:bodyPr>
            <a:lstStyle/>
            <a:p>
              <a:r>
                <a:rPr lang="en-AU" sz="3000" dirty="0" smtClean="0">
                  <a:latin typeface="Arial" pitchFamily="34" charset="0"/>
                  <a:cs typeface="Arial" pitchFamily="34" charset="0"/>
                </a:rPr>
                <a:t>pipeline stages</a:t>
              </a:r>
              <a:endParaRPr lang="en-AU" sz="3000" dirty="0">
                <a:latin typeface="Arial" pitchFamily="34" charset="0"/>
                <a:cs typeface="Arial" pitchFamily="34" charset="0"/>
              </a:endParaRPr>
            </a:p>
          </p:txBody>
        </p:sp>
        <p:sp>
          <p:nvSpPr>
            <p:cNvPr id="74" name="Rectangle 73"/>
            <p:cNvSpPr/>
            <p:nvPr/>
          </p:nvSpPr>
          <p:spPr>
            <a:xfrm>
              <a:off x="1266123" y="23488442"/>
              <a:ext cx="5727267" cy="35280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5" name="Rectangle 74"/>
            <p:cNvSpPr/>
            <p:nvPr/>
          </p:nvSpPr>
          <p:spPr>
            <a:xfrm>
              <a:off x="1277581" y="27338155"/>
              <a:ext cx="5727267" cy="1214849"/>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7" name="Rectangle 76"/>
            <p:cNvSpPr/>
            <p:nvPr/>
          </p:nvSpPr>
          <p:spPr>
            <a:xfrm>
              <a:off x="7494231" y="24114712"/>
              <a:ext cx="5727267" cy="60742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8" name="Rectangle 77"/>
            <p:cNvSpPr/>
            <p:nvPr/>
          </p:nvSpPr>
          <p:spPr>
            <a:xfrm>
              <a:off x="7494231" y="26457862"/>
              <a:ext cx="5727267" cy="607425"/>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grpSp>
        <p:nvGrpSpPr>
          <p:cNvPr id="109" name="Group 108"/>
          <p:cNvGrpSpPr/>
          <p:nvPr/>
        </p:nvGrpSpPr>
        <p:grpSpPr>
          <a:xfrm>
            <a:off x="18379140" y="16103257"/>
            <a:ext cx="10565964" cy="5255626"/>
            <a:chOff x="19313168" y="15089500"/>
            <a:chExt cx="9941190" cy="4736501"/>
          </a:xfrm>
        </p:grpSpPr>
        <p:pic>
          <p:nvPicPr>
            <p:cNvPr id="1036" name="Picture 12"/>
            <p:cNvPicPr>
              <a:picLocks noChangeAspect="1" noChangeArrowheads="1"/>
            </p:cNvPicPr>
            <p:nvPr/>
          </p:nvPicPr>
          <p:blipFill>
            <a:blip r:embed="rId8"/>
            <a:srcRect l="50148" t="29153" r="14147" b="19948"/>
            <a:stretch>
              <a:fillRect/>
            </a:stretch>
          </p:blipFill>
          <p:spPr bwMode="auto">
            <a:xfrm>
              <a:off x="19313168" y="15089500"/>
              <a:ext cx="9941190" cy="4657972"/>
            </a:xfrm>
            <a:prstGeom prst="rect">
              <a:avLst/>
            </a:prstGeom>
            <a:noFill/>
            <a:ln w="9525">
              <a:noFill/>
              <a:miter lim="800000"/>
              <a:headEnd/>
              <a:tailEnd/>
            </a:ln>
          </p:spPr>
        </p:pic>
        <p:pic>
          <p:nvPicPr>
            <p:cNvPr id="108" name="Picture 12"/>
            <p:cNvPicPr>
              <a:picLocks noChangeAspect="1" noChangeArrowheads="1"/>
            </p:cNvPicPr>
            <p:nvPr/>
          </p:nvPicPr>
          <p:blipFill>
            <a:blip r:embed="rId8"/>
            <a:srcRect l="50148" t="29153" r="14147" b="69991"/>
            <a:stretch>
              <a:fillRect/>
            </a:stretch>
          </p:blipFill>
          <p:spPr bwMode="auto">
            <a:xfrm flipV="1">
              <a:off x="19313168" y="19747472"/>
              <a:ext cx="9941190" cy="78529"/>
            </a:xfrm>
            <a:prstGeom prst="rect">
              <a:avLst/>
            </a:prstGeom>
            <a:noFill/>
            <a:ln w="9525">
              <a:noFill/>
              <a:miter lim="800000"/>
              <a:headEnd/>
              <a:tailEnd/>
            </a:ln>
          </p:spPr>
        </p:pic>
      </p:grpSp>
      <p:pic>
        <p:nvPicPr>
          <p:cNvPr id="5" name="Picture 5"/>
          <p:cNvPicPr>
            <a:picLocks noChangeAspect="1" noChangeArrowheads="1"/>
          </p:cNvPicPr>
          <p:nvPr/>
        </p:nvPicPr>
        <p:blipFill>
          <a:blip r:embed="rId9"/>
          <a:srcRect l="53531" t="32515" r="16593" b="11096"/>
          <a:stretch>
            <a:fillRect/>
          </a:stretch>
        </p:blipFill>
        <p:spPr bwMode="auto">
          <a:xfrm>
            <a:off x="16259909" y="29171348"/>
            <a:ext cx="12552671" cy="7787004"/>
          </a:xfrm>
          <a:prstGeom prst="rect">
            <a:avLst/>
          </a:prstGeom>
          <a:noFill/>
          <a:ln w="9525">
            <a:noFill/>
            <a:miter lim="800000"/>
            <a:headEnd/>
            <a:tailEnd/>
          </a:ln>
        </p:spPr>
      </p:pic>
      <p:sp>
        <p:nvSpPr>
          <p:cNvPr id="61" name="Rectangle 60"/>
          <p:cNvSpPr/>
          <p:nvPr/>
        </p:nvSpPr>
        <p:spPr>
          <a:xfrm>
            <a:off x="21783764" y="36149554"/>
            <a:ext cx="7937538" cy="830997"/>
          </a:xfrm>
          <a:prstGeom prst="rect">
            <a:avLst/>
          </a:prstGeom>
        </p:spPr>
        <p:txBody>
          <a:bodyPr wrap="square">
            <a:spAutoFit/>
          </a:bodyPr>
          <a:lstStyle/>
          <a:p>
            <a:r>
              <a:rPr lang="en-AU" sz="2400" dirty="0" smtClean="0">
                <a:latin typeface="Arial" pitchFamily="34" charset="0"/>
                <a:cs typeface="Arial" pitchFamily="34" charset="0"/>
              </a:rPr>
              <a:t>Figure 3: Preview of CWL Explorer displaying the ‘</a:t>
            </a:r>
            <a:r>
              <a:rPr lang="en-AU" sz="2400" dirty="0" err="1" smtClean="0">
                <a:latin typeface="Arial" pitchFamily="34" charset="0"/>
                <a:cs typeface="Arial" pitchFamily="34" charset="0"/>
              </a:rPr>
              <a:t>Cpipe</a:t>
            </a:r>
            <a:r>
              <a:rPr lang="en-AU" sz="2400" dirty="0" smtClean="0">
                <a:latin typeface="Arial" pitchFamily="34" charset="0"/>
                <a:cs typeface="Arial" pitchFamily="34" charset="0"/>
              </a:rPr>
              <a:t>’ germline variant calling pipeline.</a:t>
            </a:r>
          </a:p>
        </p:txBody>
      </p:sp>
      <p:sp>
        <p:nvSpPr>
          <p:cNvPr id="68" name="Rectangle 67"/>
          <p:cNvSpPr/>
          <p:nvPr/>
        </p:nvSpPr>
        <p:spPr>
          <a:xfrm>
            <a:off x="16827090" y="33530361"/>
            <a:ext cx="1654711" cy="12960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9" name="Rectangle 68"/>
          <p:cNvSpPr/>
          <p:nvPr/>
        </p:nvSpPr>
        <p:spPr>
          <a:xfrm>
            <a:off x="19081659" y="33571457"/>
            <a:ext cx="1937678" cy="6480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6" name="Rectangle 75"/>
          <p:cNvSpPr/>
          <p:nvPr/>
        </p:nvSpPr>
        <p:spPr>
          <a:xfrm>
            <a:off x="19081659" y="35997567"/>
            <a:ext cx="1937678" cy="648000"/>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80" name="Picture 5"/>
          <p:cNvPicPr>
            <a:picLocks noChangeAspect="1" noChangeArrowheads="1"/>
          </p:cNvPicPr>
          <p:nvPr/>
        </p:nvPicPr>
        <p:blipFill>
          <a:blip r:embed="rId9"/>
          <a:srcRect l="55917" t="78361" r="40615" b="18527"/>
          <a:stretch>
            <a:fillRect/>
          </a:stretch>
        </p:blipFill>
        <p:spPr bwMode="auto">
          <a:xfrm>
            <a:off x="18353144" y="34975956"/>
            <a:ext cx="1258957" cy="235725"/>
          </a:xfrm>
          <a:prstGeom prst="rect">
            <a:avLst/>
          </a:prstGeom>
          <a:noFill/>
          <a:ln w="9525">
            <a:noFill/>
            <a:miter lim="800000"/>
            <a:headEnd/>
            <a:tailEnd/>
          </a:ln>
        </p:spPr>
      </p:pic>
      <p:sp>
        <p:nvSpPr>
          <p:cNvPr id="72" name="Rectangle 71"/>
          <p:cNvSpPr/>
          <p:nvPr/>
        </p:nvSpPr>
        <p:spPr>
          <a:xfrm>
            <a:off x="19081659" y="34327957"/>
            <a:ext cx="1937678" cy="6480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3" name="Rectangle 72"/>
          <p:cNvSpPr/>
          <p:nvPr/>
        </p:nvSpPr>
        <p:spPr>
          <a:xfrm>
            <a:off x="19081659" y="35211681"/>
            <a:ext cx="1937678" cy="648000"/>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035" name="Picture 11"/>
          <p:cNvPicPr>
            <a:picLocks noChangeAspect="1" noChangeArrowheads="1"/>
          </p:cNvPicPr>
          <p:nvPr/>
        </p:nvPicPr>
        <p:blipFill>
          <a:blip r:embed="rId10"/>
          <a:srcRect l="50815" t="33771" r="23958" b="5965"/>
          <a:stretch>
            <a:fillRect/>
          </a:stretch>
        </p:blipFill>
        <p:spPr bwMode="auto">
          <a:xfrm>
            <a:off x="16401301" y="33107312"/>
            <a:ext cx="5113063" cy="4014779"/>
          </a:xfrm>
          <a:prstGeom prst="rect">
            <a:avLst/>
          </a:prstGeom>
          <a:noFill/>
          <a:ln w="9525">
            <a:noFill/>
            <a:miter lim="800000"/>
            <a:headEnd/>
            <a:tailEnd/>
          </a:ln>
        </p:spPr>
      </p:pic>
      <p:grpSp>
        <p:nvGrpSpPr>
          <p:cNvPr id="84" name="Group 83"/>
          <p:cNvGrpSpPr/>
          <p:nvPr/>
        </p:nvGrpSpPr>
        <p:grpSpPr>
          <a:xfrm>
            <a:off x="16229148" y="31412770"/>
            <a:ext cx="2093235" cy="1777687"/>
            <a:chOff x="15574382" y="24143740"/>
            <a:chExt cx="2093235" cy="1777687"/>
          </a:xfrm>
        </p:grpSpPr>
        <p:pic>
          <p:nvPicPr>
            <p:cNvPr id="3" name="Picture 3"/>
            <p:cNvPicPr>
              <a:picLocks noChangeAspect="1" noChangeArrowheads="1"/>
            </p:cNvPicPr>
            <p:nvPr/>
          </p:nvPicPr>
          <p:blipFill>
            <a:blip r:embed="rId11"/>
            <a:srcRect l="2673" t="3386" r="7049" b="2087"/>
            <a:stretch>
              <a:fillRect/>
            </a:stretch>
          </p:blipFill>
          <p:spPr bwMode="auto">
            <a:xfrm>
              <a:off x="15574382" y="24143740"/>
              <a:ext cx="2093235" cy="1631650"/>
            </a:xfrm>
            <a:prstGeom prst="rect">
              <a:avLst/>
            </a:prstGeom>
            <a:noFill/>
            <a:ln w="9525">
              <a:noFill/>
              <a:miter lim="800000"/>
              <a:headEnd/>
              <a:tailEnd/>
            </a:ln>
          </p:spPr>
        </p:pic>
        <p:sp>
          <p:nvSpPr>
            <p:cNvPr id="83" name="Isosceles Triangle 82"/>
            <p:cNvSpPr/>
            <p:nvPr/>
          </p:nvSpPr>
          <p:spPr>
            <a:xfrm flipV="1">
              <a:off x="16535274" y="25765865"/>
              <a:ext cx="171450" cy="155562"/>
            </a:xfrm>
            <a:prstGeom prst="triangle">
              <a:avLst/>
            </a:prstGeom>
            <a:solidFill>
              <a:schemeClr val="bg1"/>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
        <p:nvSpPr>
          <p:cNvPr id="96" name="Rectangle 95"/>
          <p:cNvSpPr/>
          <p:nvPr/>
        </p:nvSpPr>
        <p:spPr>
          <a:xfrm>
            <a:off x="16547600" y="33169473"/>
            <a:ext cx="1654711" cy="1636715"/>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7" name="Rectangle 96"/>
          <p:cNvSpPr/>
          <p:nvPr/>
        </p:nvSpPr>
        <p:spPr>
          <a:xfrm>
            <a:off x="19157948" y="33201895"/>
            <a:ext cx="2196000" cy="828000"/>
          </a:xfrm>
          <a:prstGeom prst="rect">
            <a:avLst/>
          </a:prstGeom>
          <a:noFill/>
          <a:ln w="381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98" name="Rectangle 97"/>
          <p:cNvSpPr/>
          <p:nvPr/>
        </p:nvSpPr>
        <p:spPr>
          <a:xfrm>
            <a:off x="19085948" y="36126923"/>
            <a:ext cx="2340000" cy="82800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02" name="Picture 5"/>
          <p:cNvPicPr>
            <a:picLocks noChangeAspect="1" noChangeArrowheads="1"/>
          </p:cNvPicPr>
          <p:nvPr/>
        </p:nvPicPr>
        <p:blipFill>
          <a:blip r:embed="rId9"/>
          <a:srcRect l="58953" t="63192" r="39814" b="35696"/>
          <a:stretch>
            <a:fillRect/>
          </a:stretch>
        </p:blipFill>
        <p:spPr bwMode="auto">
          <a:xfrm>
            <a:off x="18430701" y="32920780"/>
            <a:ext cx="626917" cy="185959"/>
          </a:xfrm>
          <a:prstGeom prst="rect">
            <a:avLst/>
          </a:prstGeom>
          <a:noFill/>
          <a:ln w="9525">
            <a:noFill/>
            <a:miter lim="800000"/>
            <a:headEnd/>
            <a:tailEnd/>
          </a:ln>
        </p:spPr>
      </p:pic>
      <p:pic>
        <p:nvPicPr>
          <p:cNvPr id="103" name="Picture 5"/>
          <p:cNvPicPr>
            <a:picLocks noChangeAspect="1" noChangeArrowheads="1"/>
          </p:cNvPicPr>
          <p:nvPr/>
        </p:nvPicPr>
        <p:blipFill>
          <a:blip r:embed="rId9"/>
          <a:srcRect l="62604" t="63192" r="36729" b="35756"/>
          <a:stretch>
            <a:fillRect/>
          </a:stretch>
        </p:blipFill>
        <p:spPr bwMode="auto">
          <a:xfrm>
            <a:off x="20372968" y="32925769"/>
            <a:ext cx="339272" cy="175801"/>
          </a:xfrm>
          <a:prstGeom prst="rect">
            <a:avLst/>
          </a:prstGeom>
          <a:noFill/>
          <a:ln w="9525">
            <a:noFill/>
            <a:miter lim="800000"/>
            <a:headEnd/>
            <a:tailEnd/>
          </a:ln>
        </p:spPr>
      </p:pic>
      <p:pic>
        <p:nvPicPr>
          <p:cNvPr id="110" name="Picture 8"/>
          <p:cNvPicPr>
            <a:picLocks noChangeAspect="1" noChangeArrowheads="1"/>
          </p:cNvPicPr>
          <p:nvPr/>
        </p:nvPicPr>
        <p:blipFill>
          <a:blip r:embed="rId12"/>
          <a:srcRect l="42078" t="17949" r="28165" b="79324"/>
          <a:stretch>
            <a:fillRect/>
          </a:stretch>
        </p:blipFill>
        <p:spPr bwMode="auto">
          <a:xfrm>
            <a:off x="16667298" y="29004775"/>
            <a:ext cx="13054004" cy="393184"/>
          </a:xfrm>
          <a:prstGeom prst="rect">
            <a:avLst/>
          </a:prstGeom>
          <a:noFill/>
          <a:ln w="9525">
            <a:noFill/>
            <a:miter lim="800000"/>
            <a:headEnd/>
            <a:tailEnd/>
          </a:ln>
        </p:spPr>
      </p:pic>
      <p:pic>
        <p:nvPicPr>
          <p:cNvPr id="66" name="Picture 11"/>
          <p:cNvPicPr>
            <a:picLocks noChangeAspect="1" noChangeArrowheads="1"/>
          </p:cNvPicPr>
          <p:nvPr/>
        </p:nvPicPr>
        <p:blipFill>
          <a:blip r:embed="rId10"/>
          <a:srcRect l="56003" t="75297" r="34645" b="20586"/>
          <a:stretch>
            <a:fillRect/>
          </a:stretch>
        </p:blipFill>
        <p:spPr bwMode="auto">
          <a:xfrm>
            <a:off x="18124394" y="34937400"/>
            <a:ext cx="1895475" cy="274281"/>
          </a:xfrm>
          <a:prstGeom prst="rect">
            <a:avLst/>
          </a:prstGeom>
          <a:noFill/>
          <a:ln w="9525">
            <a:noFill/>
            <a:miter lim="800000"/>
            <a:headEnd/>
            <a:tailEnd/>
          </a:ln>
        </p:spPr>
      </p:pic>
      <p:pic>
        <p:nvPicPr>
          <p:cNvPr id="67" name="Picture 11"/>
          <p:cNvPicPr>
            <a:picLocks noChangeAspect="1" noChangeArrowheads="1"/>
          </p:cNvPicPr>
          <p:nvPr/>
        </p:nvPicPr>
        <p:blipFill>
          <a:blip r:embed="rId10"/>
          <a:srcRect l="59868" t="61394" r="32707" b="34142"/>
          <a:stretch>
            <a:fillRect/>
          </a:stretch>
        </p:blipFill>
        <p:spPr bwMode="auto">
          <a:xfrm>
            <a:off x="16531476" y="35365762"/>
            <a:ext cx="2499810" cy="493919"/>
          </a:xfrm>
          <a:prstGeom prst="rect">
            <a:avLst/>
          </a:prstGeom>
          <a:noFill/>
          <a:ln w="9525">
            <a:noFill/>
            <a:miter lim="800000"/>
            <a:headEnd/>
            <a:tailEnd/>
          </a:ln>
        </p:spPr>
      </p:pic>
      <p:sp>
        <p:nvSpPr>
          <p:cNvPr id="99" name="Rectangle 98"/>
          <p:cNvSpPr/>
          <p:nvPr/>
        </p:nvSpPr>
        <p:spPr>
          <a:xfrm>
            <a:off x="19157948" y="34128027"/>
            <a:ext cx="2196000" cy="82800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00" name="Rectangle 99"/>
          <p:cNvSpPr/>
          <p:nvPr/>
        </p:nvSpPr>
        <p:spPr>
          <a:xfrm>
            <a:off x="19157948" y="35185919"/>
            <a:ext cx="2196000" cy="82800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8" name="Picture 4" descr="C:\Users\Mailie\Downloads\MGHA.jpeg"/>
          <p:cNvPicPr>
            <a:picLocks noChangeAspect="1" noChangeArrowheads="1"/>
          </p:cNvPicPr>
          <p:nvPr/>
        </p:nvPicPr>
        <p:blipFill>
          <a:blip r:embed="rId13"/>
          <a:srcRect/>
          <a:stretch>
            <a:fillRect/>
          </a:stretch>
        </p:blipFill>
        <p:spPr bwMode="auto">
          <a:xfrm>
            <a:off x="10013496" y="7141046"/>
            <a:ext cx="3583124" cy="65428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CRI Post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vert="horz" wrap="square" lIns="91440" tIns="45720" rIns="91440" bIns="45720" numCol="1" rtlCol="0" anchor="t" anchorCtr="0" compatLnSpc="1">
        <a:prstTxWarp prst="textNoShape">
          <a:avLst/>
        </a:prstTxWarp>
        <a:normAutofit/>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C34113FAEF2D4B9B062DC51C695065" ma:contentTypeVersion="10" ma:contentTypeDescription="Create a new document." ma:contentTypeScope="" ma:versionID="8a3c126b9f500c8639c44cba4884d16e">
  <xsd:schema xmlns:xsd="http://www.w3.org/2001/XMLSchema" xmlns:xs="http://www.w3.org/2001/XMLSchema" xmlns:p="http://schemas.microsoft.com/office/2006/metadata/properties" xmlns:ns1="http://schemas.microsoft.com/sharepoint/v3" xmlns:ns2="5ab38884-37dc-4a67-b289-65fc4dd4947e" xmlns:ns3="42e6a7bd-fa92-48bf-87fd-413e7e460b67" xmlns:ns4="http://schemas.microsoft.com/sharepoint/v4" targetNamespace="http://schemas.microsoft.com/office/2006/metadata/properties" ma:root="true" ma:fieldsID="98966d115b9a698a2b4f7a11454fc42b" ns1:_="" ns2:_="" ns3:_="" ns4:_="">
    <xsd:import namespace="http://schemas.microsoft.com/sharepoint/v3"/>
    <xsd:import namespace="5ab38884-37dc-4a67-b289-65fc4dd4947e"/>
    <xsd:import namespace="42e6a7bd-fa92-48bf-87fd-413e7e460b67"/>
    <xsd:import namespace="http://schemas.microsoft.com/sharepoint/v4"/>
    <xsd:element name="properties">
      <xsd:complexType>
        <xsd:sequence>
          <xsd:element name="documentManagement">
            <xsd:complexType>
              <xsd:all>
                <xsd:element ref="ns1:PublishingStartDate" minOccurs="0"/>
                <xsd:element ref="ns1:PublishingExpirationDate" minOccurs="0"/>
                <xsd:element ref="ns2:a9af918a16cb4b9993f2d49185a38995" minOccurs="0"/>
                <xsd:element ref="ns2:TaxCatchAll" minOccurs="0"/>
                <xsd:element ref="ns2:Related_x0020_Policies" minOccurs="0"/>
                <xsd:element ref="ns3:Document_x0020_Type"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b38884-37dc-4a67-b289-65fc4dd4947e" elementFormDefault="qualified">
    <xsd:import namespace="http://schemas.microsoft.com/office/2006/documentManagement/types"/>
    <xsd:import namespace="http://schemas.microsoft.com/office/infopath/2007/PartnerControls"/>
    <xsd:element name="a9af918a16cb4b9993f2d49185a38995" ma:index="12" ma:taxonomy="true" ma:internalName="a9af918a16cb4b9993f2d49185a38995" ma:taxonomyFieldName="Policy_x0020_Categories" ma:displayName="Policy Categories" ma:readOnly="false" ma:default="" ma:fieldId="{a9af918a-16cb-4b99-93f2-d49185a38995}" ma:taxonomyMulti="true" ma:sspId="6d9cfcc6-8915-4e60-a360-069e2d015e8e" ma:termSetId="799a7da0-ea91-424f-add1-4398b2ae9414" ma:anchorId="00000000-0000-0000-0000-000000000000" ma:open="false" ma:isKeyword="false">
      <xsd:complexType>
        <xsd:sequence>
          <xsd:element ref="pc:Terms" minOccurs="0" maxOccurs="1"/>
        </xsd:sequence>
      </xsd:complexType>
    </xsd:element>
    <xsd:element name="TaxCatchAll" ma:index="13" nillable="true" ma:displayName="Taxonomy Catch All Column" ma:hidden="true" ma:list="{45b12e96-7bc1-45c1-881a-89d178258510}" ma:internalName="TaxCatchAll" ma:showField="CatchAllData" ma:web="5ab38884-37dc-4a67-b289-65fc4dd4947e">
      <xsd:complexType>
        <xsd:complexContent>
          <xsd:extension base="dms:MultiChoiceLookup">
            <xsd:sequence>
              <xsd:element name="Value" type="dms:Lookup" maxOccurs="unbounded" minOccurs="0" nillable="true"/>
            </xsd:sequence>
          </xsd:extension>
        </xsd:complexContent>
      </xsd:complexType>
    </xsd:element>
    <xsd:element name="Related_x0020_Policies" ma:index="14" nillable="true" ma:displayName="Related Policies" ma:list="{27888a6e-ef82-47e8-b17e-a8a15cf6d6ae}" ma:internalName="Related_x0020_Policies" ma:readOnly="false" ma:showField="Title" ma:web="5ab38884-37dc-4a67-b289-65fc4dd4947e" ma:requiredMultiChoice="tru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2e6a7bd-fa92-48bf-87fd-413e7e460b67" elementFormDefault="qualified">
    <xsd:import namespace="http://schemas.microsoft.com/office/2006/documentManagement/types"/>
    <xsd:import namespace="http://schemas.microsoft.com/office/infopath/2007/PartnerControls"/>
    <xsd:element name="Document_x0020_Type" ma:index="15" nillable="true" ma:displayName="Document Type" ma:default="Other" ma:format="Dropdown" ma:internalName="Document_x0020_Type">
      <xsd:simpleType>
        <xsd:restriction base="dms:Choice">
          <xsd:enumeration value="Form"/>
          <xsd:enumeration value="Template"/>
          <xsd:enumeration value="Other"/>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6"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lated_x0020_Policies xmlns="5ab38884-37dc-4a67-b289-65fc4dd4947e">
      <Value>15</Value>
    </Related_x0020_Policies>
    <IconOverlay xmlns="http://schemas.microsoft.com/sharepoint/v4" xsi:nil="true"/>
    <Document_x0020_Type xmlns="42e6a7bd-fa92-48bf-87fd-413e7e460b67">Template</Document_x0020_Type>
    <TaxCatchAll xmlns="5ab38884-37dc-4a67-b289-65fc4dd4947e">
      <Value>2</Value>
    </TaxCatchAll>
    <PublishingExpirationDate xmlns="http://schemas.microsoft.com/sharepoint/v3" xsi:nil="true"/>
    <a9af918a16cb4b9993f2d49185a38995 xmlns="5ab38884-37dc-4a67-b289-65fc4dd4947e">
      <Terms xmlns="http://schemas.microsoft.com/office/infopath/2007/PartnerControls">
        <TermInfo xmlns="http://schemas.microsoft.com/office/infopath/2007/PartnerControls">
          <TermName xmlns="http://schemas.microsoft.com/office/infopath/2007/PartnerControls">Communications and Branding</TermName>
          <TermId xmlns="http://schemas.microsoft.com/office/infopath/2007/PartnerControls">d3634a1f-e3c7-4a34-bc3e-4fd78a49157d</TermId>
        </TermInfo>
      </Terms>
    </a9af918a16cb4b9993f2d49185a38995>
    <PublishingStartDate xmlns="http://schemas.microsoft.com/sharepoint/v3" xsi:nil="true"/>
  </documentManagement>
</p:properties>
</file>

<file path=customXml/itemProps1.xml><?xml version="1.0" encoding="utf-8"?>
<ds:datastoreItem xmlns:ds="http://schemas.openxmlformats.org/officeDocument/2006/customXml" ds:itemID="{E6F70FAE-8B96-46BC-B58A-7677B0A89AEE}">
  <ds:schemaRefs>
    <ds:schemaRef ds:uri="http://schemas.microsoft.com/office/2006/metadata/longProperties"/>
  </ds:schemaRefs>
</ds:datastoreItem>
</file>

<file path=customXml/itemProps2.xml><?xml version="1.0" encoding="utf-8"?>
<ds:datastoreItem xmlns:ds="http://schemas.openxmlformats.org/officeDocument/2006/customXml" ds:itemID="{AD5393C0-73BF-4622-9E0E-187BC31C3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b38884-37dc-4a67-b289-65fc4dd4947e"/>
    <ds:schemaRef ds:uri="42e6a7bd-fa92-48bf-87fd-413e7e460b67"/>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69CCF5-C8F5-4BA0-9AFE-BDABABEAF95D}">
  <ds:schemaRefs>
    <ds:schemaRef ds:uri="http://schemas.microsoft.com/office/2006/metadata/properties"/>
    <ds:schemaRef ds:uri="http://schemas.microsoft.com/office/2006/documentManagement/types"/>
    <ds:schemaRef ds:uri="42e6a7bd-fa92-48bf-87fd-413e7e460b67"/>
    <ds:schemaRef ds:uri="http://www.w3.org/XML/1998/namespace"/>
    <ds:schemaRef ds:uri="http://schemas.microsoft.com/office/infopath/2007/PartnerControls"/>
    <ds:schemaRef ds:uri="http://purl.org/dc/dcmitype/"/>
    <ds:schemaRef ds:uri="http://purl.org/dc/terms/"/>
    <ds:schemaRef ds:uri="5ab38884-37dc-4a67-b289-65fc4dd4947e"/>
    <ds:schemaRef ds:uri="http://schemas.microsoft.com/sharepoint/v3"/>
    <ds:schemaRef ds:uri="http://schemas.openxmlformats.org/package/2006/metadata/core-properties"/>
    <ds:schemaRef ds:uri="http://schemas.microsoft.com/sharepoint/v4"/>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4589</TotalTime>
  <Words>854</Words>
  <Application>Microsoft Macintosh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Courier New</vt:lpstr>
      <vt:lpstr>Futura Medium</vt:lpstr>
      <vt:lpstr>Howie's_Funhouse</vt:lpstr>
      <vt:lpstr>MS PGothic</vt:lpstr>
      <vt:lpstr>MCRI Poster Template</vt:lpstr>
      <vt:lpstr>A registry of Australian Genomics bioinformatics pipelines incorporating a structured representation and interactive visualisation  Mailie Gall1,2,3, Bernard Pope2,3, John Pearson1,4 &amp; Natalie Thorne1,3,5  1. Australian Genomics Health Alliance, 2. Melbourne Bioinformatics, 3. The University of Melbourne,  4. QIMR Berghofer, 5. Melbourne Genomics Health Alliance</vt:lpstr>
    </vt:vector>
  </TitlesOfParts>
  <Company>MYOB Australia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with Melbourne Children's - Portrait</dc:title>
  <dc:creator>Michael Kremic</dc:creator>
  <cp:lastModifiedBy>Bernard James Pope</cp:lastModifiedBy>
  <cp:revision>124</cp:revision>
  <cp:lastPrinted>2017-06-20T00:03:00Z</cp:lastPrinted>
  <dcterms:created xsi:type="dcterms:W3CDTF">2012-05-14T03:58:01Z</dcterms:created>
  <dcterms:modified xsi:type="dcterms:W3CDTF">2017-09-03T02:38:20Z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olicy Categories">
    <vt:lpwstr>2;#Communications and Branding|d3634a1f-e3c7-4a34-bc3e-4fd78a49157d</vt:lpwstr>
  </property>
</Properties>
</file>